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Futura Bold" charset="1" panose="020B0702020204020203"/>
      <p:regular r:id="rId19"/>
    </p:embeddedFont>
    <p:embeddedFont>
      <p:font typeface="Futura" charset="1" panose="020B0502020204020303"/>
      <p:regular r:id="rId20"/>
    </p:embeddedFont>
    <p:embeddedFont>
      <p:font typeface="Futura Ultra-Bold" charset="1" panose="020B080202020402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https://www.linkedin.com/in/niya-sh/" TargetMode="External" Type="http://schemas.openxmlformats.org/officeDocument/2006/relationships/hyperlink"/></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https://drive.google.com/file/d/171TsoXwzvrEVSIokZXFTNEvZtnbNSTZ6/view?usp=drive_link" TargetMode="External" Type="http://schemas.openxmlformats.org/officeDocument/2006/relationships/hyperlink"/><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13560" y="1188075"/>
            <a:ext cx="7174440" cy="9098925"/>
            <a:chOff x="0" y="0"/>
            <a:chExt cx="9565920" cy="12131900"/>
          </a:xfrm>
        </p:grpSpPr>
        <p:sp>
          <p:nvSpPr>
            <p:cNvPr name="Freeform 3" id="3"/>
            <p:cNvSpPr/>
            <p:nvPr/>
          </p:nvSpPr>
          <p:spPr>
            <a:xfrm flipH="false" flipV="false" rot="0">
              <a:off x="0" y="0"/>
              <a:ext cx="9565894" cy="12131929"/>
            </a:xfrm>
            <a:custGeom>
              <a:avLst/>
              <a:gdLst/>
              <a:ahLst/>
              <a:cxnLst/>
              <a:rect r="r" b="b" t="t" l="l"/>
              <a:pathLst>
                <a:path h="12131929" w="9565894">
                  <a:moveTo>
                    <a:pt x="0" y="12131929"/>
                  </a:moveTo>
                  <a:lnTo>
                    <a:pt x="9565894" y="12131929"/>
                  </a:lnTo>
                  <a:lnTo>
                    <a:pt x="9565894" y="10708767"/>
                  </a:lnTo>
                  <a:lnTo>
                    <a:pt x="9565894" y="9285605"/>
                  </a:lnTo>
                  <a:lnTo>
                    <a:pt x="9565894" y="7629144"/>
                  </a:lnTo>
                  <a:lnTo>
                    <a:pt x="9565894" y="6206109"/>
                  </a:lnTo>
                  <a:lnTo>
                    <a:pt x="9565894" y="4782947"/>
                  </a:lnTo>
                  <a:lnTo>
                    <a:pt x="4782947" y="0"/>
                  </a:lnTo>
                  <a:lnTo>
                    <a:pt x="0" y="4782947"/>
                  </a:lnTo>
                  <a:lnTo>
                    <a:pt x="0" y="6206109"/>
                  </a:lnTo>
                  <a:lnTo>
                    <a:pt x="0" y="7629144"/>
                  </a:lnTo>
                  <a:lnTo>
                    <a:pt x="0" y="9285605"/>
                  </a:lnTo>
                  <a:lnTo>
                    <a:pt x="0" y="10708767"/>
                  </a:lnTo>
                  <a:close/>
                </a:path>
              </a:pathLst>
            </a:custGeom>
            <a:solidFill>
              <a:srgbClr val="DDDDDD"/>
            </a:solidFill>
          </p:spPr>
        </p:sp>
      </p:grpSp>
      <p:sp>
        <p:nvSpPr>
          <p:cNvPr name="TextBox 4" id="4"/>
          <p:cNvSpPr txBox="true"/>
          <p:nvPr/>
        </p:nvSpPr>
        <p:spPr>
          <a:xfrm rot="0">
            <a:off x="1028700" y="3485896"/>
            <a:ext cx="7918131" cy="2954655"/>
          </a:xfrm>
          <a:prstGeom prst="rect">
            <a:avLst/>
          </a:prstGeom>
        </p:spPr>
        <p:txBody>
          <a:bodyPr anchor="t" rtlCol="false" tIns="0" lIns="0" bIns="0" rIns="0">
            <a:spAutoFit/>
          </a:bodyPr>
          <a:lstStyle/>
          <a:p>
            <a:pPr algn="l">
              <a:lnSpc>
                <a:spcPts val="10800"/>
              </a:lnSpc>
            </a:pPr>
            <a:r>
              <a:rPr lang="en-US" sz="9000" b="true">
                <a:solidFill>
                  <a:srgbClr val="E72929"/>
                </a:solidFill>
                <a:latin typeface="Futura Bold"/>
                <a:ea typeface="Futura Bold"/>
                <a:cs typeface="Futura Bold"/>
                <a:sym typeface="Futura Bold"/>
              </a:rPr>
              <a:t>Data Analysis</a:t>
            </a:r>
          </a:p>
          <a:p>
            <a:pPr algn="l">
              <a:lnSpc>
                <a:spcPts val="10800"/>
              </a:lnSpc>
            </a:pPr>
            <a:r>
              <a:rPr lang="en-US" b="true" sz="9000">
                <a:solidFill>
                  <a:srgbClr val="E72929"/>
                </a:solidFill>
                <a:latin typeface="Futura Bold"/>
                <a:ea typeface="Futura Bold"/>
                <a:cs typeface="Futura Bold"/>
                <a:sym typeface="Futura Bold"/>
              </a:rPr>
              <a:t>Report</a:t>
            </a:r>
          </a:p>
        </p:txBody>
      </p:sp>
      <p:grpSp>
        <p:nvGrpSpPr>
          <p:cNvPr name="Group 5" id="5"/>
          <p:cNvGrpSpPr/>
          <p:nvPr/>
        </p:nvGrpSpPr>
        <p:grpSpPr>
          <a:xfrm rot="0">
            <a:off x="7526340" y="0"/>
            <a:ext cx="7174440" cy="6964251"/>
            <a:chOff x="0" y="0"/>
            <a:chExt cx="9565920" cy="9285668"/>
          </a:xfrm>
        </p:grpSpPr>
        <p:sp>
          <p:nvSpPr>
            <p:cNvPr name="Freeform 6" id="6"/>
            <p:cNvSpPr/>
            <p:nvPr/>
          </p:nvSpPr>
          <p:spPr>
            <a:xfrm flipH="false" flipV="false" rot="0">
              <a:off x="0" y="0"/>
              <a:ext cx="9565894" cy="9285605"/>
            </a:xfrm>
            <a:custGeom>
              <a:avLst/>
              <a:gdLst/>
              <a:ahLst/>
              <a:cxnLst/>
              <a:rect r="r" b="b" t="t" l="l"/>
              <a:pathLst>
                <a:path h="9285605" w="9565894">
                  <a:moveTo>
                    <a:pt x="4782947" y="9285605"/>
                  </a:moveTo>
                  <a:lnTo>
                    <a:pt x="9565894" y="4502658"/>
                  </a:lnTo>
                  <a:lnTo>
                    <a:pt x="9565894" y="0"/>
                  </a:lnTo>
                  <a:lnTo>
                    <a:pt x="0" y="0"/>
                  </a:lnTo>
                  <a:lnTo>
                    <a:pt x="0" y="4502658"/>
                  </a:lnTo>
                  <a:close/>
                </a:path>
              </a:pathLst>
            </a:custGeom>
            <a:solidFill>
              <a:srgbClr val="E72929"/>
            </a:solidFill>
          </p:spPr>
        </p:sp>
      </p:grpSp>
      <p:grpSp>
        <p:nvGrpSpPr>
          <p:cNvPr name="Group 7" id="7"/>
          <p:cNvGrpSpPr/>
          <p:nvPr/>
        </p:nvGrpSpPr>
        <p:grpSpPr>
          <a:xfrm rot="0">
            <a:off x="11237181" y="2209800"/>
            <a:ext cx="6927198" cy="6927198"/>
            <a:chOff x="0" y="0"/>
            <a:chExt cx="9236264" cy="9236264"/>
          </a:xfrm>
        </p:grpSpPr>
        <p:sp>
          <p:nvSpPr>
            <p:cNvPr name="Freeform 8" id="8"/>
            <p:cNvSpPr/>
            <p:nvPr/>
          </p:nvSpPr>
          <p:spPr>
            <a:xfrm flipH="false" flipV="false" rot="0">
              <a:off x="0" y="0"/>
              <a:ext cx="9236202" cy="9236202"/>
            </a:xfrm>
            <a:custGeom>
              <a:avLst/>
              <a:gdLst/>
              <a:ahLst/>
              <a:cxnLst/>
              <a:rect r="r" b="b" t="t" l="l"/>
              <a:pathLst>
                <a:path h="9236202" w="9236202">
                  <a:moveTo>
                    <a:pt x="0" y="4618101"/>
                  </a:moveTo>
                  <a:lnTo>
                    <a:pt x="4618101" y="0"/>
                  </a:lnTo>
                  <a:lnTo>
                    <a:pt x="9236202" y="4618101"/>
                  </a:lnTo>
                  <a:lnTo>
                    <a:pt x="4618101" y="9236202"/>
                  </a:lnTo>
                  <a:close/>
                </a:path>
              </a:pathLst>
            </a:custGeom>
            <a:solidFill>
              <a:srgbClr val="DDDDDD"/>
            </a:solidFill>
          </p:spPr>
        </p:sp>
      </p:grpSp>
      <p:grpSp>
        <p:nvGrpSpPr>
          <p:cNvPr name="Group 9" id="9"/>
          <p:cNvGrpSpPr/>
          <p:nvPr/>
        </p:nvGrpSpPr>
        <p:grpSpPr>
          <a:xfrm rot="0">
            <a:off x="11953461" y="2926080"/>
            <a:ext cx="5494638" cy="5494638"/>
            <a:chOff x="0" y="0"/>
            <a:chExt cx="7326184" cy="7326184"/>
          </a:xfrm>
        </p:grpSpPr>
        <p:sp>
          <p:nvSpPr>
            <p:cNvPr name="Freeform 10" id="10"/>
            <p:cNvSpPr/>
            <p:nvPr/>
          </p:nvSpPr>
          <p:spPr>
            <a:xfrm flipH="false" flipV="false" rot="0">
              <a:off x="0" y="0"/>
              <a:ext cx="7326122" cy="7326122"/>
            </a:xfrm>
            <a:custGeom>
              <a:avLst/>
              <a:gdLst/>
              <a:ahLst/>
              <a:cxnLst/>
              <a:rect r="r" b="b" t="t" l="l"/>
              <a:pathLst>
                <a:path h="7326122" w="7326122">
                  <a:moveTo>
                    <a:pt x="0" y="3663061"/>
                  </a:moveTo>
                  <a:lnTo>
                    <a:pt x="3663061" y="0"/>
                  </a:lnTo>
                  <a:lnTo>
                    <a:pt x="7326122" y="3663061"/>
                  </a:lnTo>
                  <a:lnTo>
                    <a:pt x="3663061" y="7326122"/>
                  </a:lnTo>
                  <a:close/>
                </a:path>
              </a:pathLst>
            </a:custGeom>
            <a:blipFill>
              <a:blip r:embed="rId2"/>
              <a:stretch>
                <a:fillRect l="-25046" t="0" r="-25046" b="0"/>
              </a:stretch>
            </a:blipFill>
          </p:spPr>
        </p:sp>
      </p:grpSp>
      <p:grpSp>
        <p:nvGrpSpPr>
          <p:cNvPr name="Group 11" id="11"/>
          <p:cNvGrpSpPr/>
          <p:nvPr/>
        </p:nvGrpSpPr>
        <p:grpSpPr>
          <a:xfrm rot="0">
            <a:off x="13674399" y="5673399"/>
            <a:ext cx="4613601" cy="4613601"/>
            <a:chOff x="0" y="0"/>
            <a:chExt cx="6151468" cy="6151468"/>
          </a:xfrm>
        </p:grpSpPr>
        <p:sp>
          <p:nvSpPr>
            <p:cNvPr name="Freeform 12" id="12"/>
            <p:cNvSpPr/>
            <p:nvPr/>
          </p:nvSpPr>
          <p:spPr>
            <a:xfrm flipH="false" flipV="false" rot="0">
              <a:off x="0" y="0"/>
              <a:ext cx="6151499" cy="6151499"/>
            </a:xfrm>
            <a:custGeom>
              <a:avLst/>
              <a:gdLst/>
              <a:ahLst/>
              <a:cxnLst/>
              <a:rect r="r" b="b" t="t" l="l"/>
              <a:pathLst>
                <a:path h="6151499" w="6151499">
                  <a:moveTo>
                    <a:pt x="6151499" y="6151499"/>
                  </a:moveTo>
                  <a:lnTo>
                    <a:pt x="6151499" y="0"/>
                  </a:lnTo>
                  <a:lnTo>
                    <a:pt x="0" y="6151499"/>
                  </a:lnTo>
                  <a:close/>
                </a:path>
              </a:pathLst>
            </a:custGeom>
            <a:solidFill>
              <a:srgbClr val="E72929"/>
            </a:solidFill>
          </p:spPr>
        </p:sp>
      </p:grpSp>
      <p:sp>
        <p:nvSpPr>
          <p:cNvPr name="Freeform 13" id="13"/>
          <p:cNvSpPr/>
          <p:nvPr/>
        </p:nvSpPr>
        <p:spPr>
          <a:xfrm flipH="false" flipV="false" rot="0">
            <a:off x="1028700" y="1028700"/>
            <a:ext cx="595446" cy="701275"/>
          </a:xfrm>
          <a:custGeom>
            <a:avLst/>
            <a:gdLst/>
            <a:ahLst/>
            <a:cxnLst/>
            <a:rect r="r" b="b" t="t" l="l"/>
            <a:pathLst>
              <a:path h="701275" w="595446">
                <a:moveTo>
                  <a:pt x="0" y="0"/>
                </a:moveTo>
                <a:lnTo>
                  <a:pt x="595446" y="0"/>
                </a:lnTo>
                <a:lnTo>
                  <a:pt x="595446" y="701275"/>
                </a:lnTo>
                <a:lnTo>
                  <a:pt x="0" y="701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765087" y="947855"/>
            <a:ext cx="2683682" cy="643890"/>
          </a:xfrm>
          <a:prstGeom prst="rect">
            <a:avLst/>
          </a:prstGeom>
        </p:spPr>
        <p:txBody>
          <a:bodyPr anchor="t" rtlCol="false" tIns="0" lIns="0" bIns="0" rIns="0">
            <a:spAutoFit/>
          </a:bodyPr>
          <a:lstStyle/>
          <a:p>
            <a:pPr algn="l">
              <a:lnSpc>
                <a:spcPts val="5039"/>
              </a:lnSpc>
            </a:pPr>
            <a:r>
              <a:rPr lang="en-US" sz="2799" spc="-55">
                <a:solidFill>
                  <a:srgbClr val="000000"/>
                </a:solidFill>
                <a:latin typeface="Futura"/>
                <a:ea typeface="Futura"/>
                <a:cs typeface="Futura"/>
                <a:sym typeface="Futura"/>
              </a:rPr>
              <a:t>XYZ company</a:t>
            </a:r>
          </a:p>
        </p:txBody>
      </p:sp>
      <p:sp>
        <p:nvSpPr>
          <p:cNvPr name="TextBox 15" id="15"/>
          <p:cNvSpPr txBox="true"/>
          <p:nvPr/>
        </p:nvSpPr>
        <p:spPr>
          <a:xfrm rot="0">
            <a:off x="1028700" y="8507730"/>
            <a:ext cx="6497640" cy="1282065"/>
          </a:xfrm>
          <a:prstGeom prst="rect">
            <a:avLst/>
          </a:prstGeom>
        </p:spPr>
        <p:txBody>
          <a:bodyPr anchor="t" rtlCol="false" tIns="0" lIns="0" bIns="0" rIns="0">
            <a:spAutoFit/>
          </a:bodyPr>
          <a:lstStyle/>
          <a:p>
            <a:pPr algn="l">
              <a:lnSpc>
                <a:spcPts val="5039"/>
              </a:lnSpc>
            </a:pPr>
            <a:r>
              <a:rPr lang="en-US" sz="2799" spc="-55">
                <a:solidFill>
                  <a:srgbClr val="000000"/>
                </a:solidFill>
                <a:latin typeface="Futura"/>
                <a:ea typeface="Futura"/>
                <a:cs typeface="Futura"/>
                <a:sym typeface="Futura"/>
              </a:rPr>
              <a:t>by Niyati Sharma</a:t>
            </a:r>
          </a:p>
          <a:p>
            <a:pPr algn="l">
              <a:lnSpc>
                <a:spcPts val="5039"/>
              </a:lnSpc>
            </a:pPr>
            <a:r>
              <a:rPr lang="en-US" sz="2799" spc="-55">
                <a:solidFill>
                  <a:srgbClr val="000000"/>
                </a:solidFill>
                <a:latin typeface="Futura"/>
                <a:ea typeface="Futura"/>
                <a:cs typeface="Futura"/>
                <a:sym typeface="Futura"/>
              </a:rPr>
              <a:t>sharmaniyati1010@gmail.com | </a:t>
            </a:r>
            <a:r>
              <a:rPr lang="en-US" sz="2799" spc="-55" u="sng">
                <a:solidFill>
                  <a:srgbClr val="000000"/>
                </a:solidFill>
                <a:latin typeface="Futura"/>
                <a:ea typeface="Futura"/>
                <a:cs typeface="Futura"/>
                <a:sym typeface="Futura"/>
                <a:hlinkClick r:id="rId5" tooltip="https://www.linkedin.com/in/niya-sh/"/>
              </a:rPr>
              <a:t>Linkedin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4" id="4"/>
          <p:cNvGrpSpPr/>
          <p:nvPr/>
        </p:nvGrpSpPr>
        <p:grpSpPr>
          <a:xfrm rot="0">
            <a:off x="0" y="519746"/>
            <a:ext cx="936307" cy="1165718"/>
            <a:chOff x="0" y="0"/>
            <a:chExt cx="1248410" cy="1554290"/>
          </a:xfrm>
        </p:grpSpPr>
        <p:sp>
          <p:nvSpPr>
            <p:cNvPr name="Freeform 5" id="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
        <p:nvSpPr>
          <p:cNvPr name="Freeform 6" id="6"/>
          <p:cNvSpPr/>
          <p:nvPr/>
        </p:nvSpPr>
        <p:spPr>
          <a:xfrm flipH="false" flipV="false" rot="0">
            <a:off x="10509836" y="519746"/>
            <a:ext cx="7480744" cy="4623754"/>
          </a:xfrm>
          <a:custGeom>
            <a:avLst/>
            <a:gdLst/>
            <a:ahLst/>
            <a:cxnLst/>
            <a:rect r="r" b="b" t="t" l="l"/>
            <a:pathLst>
              <a:path h="4623754" w="7480744">
                <a:moveTo>
                  <a:pt x="0" y="0"/>
                </a:moveTo>
                <a:lnTo>
                  <a:pt x="7480744" y="0"/>
                </a:lnTo>
                <a:lnTo>
                  <a:pt x="7480744" y="4623754"/>
                </a:lnTo>
                <a:lnTo>
                  <a:pt x="0" y="4623754"/>
                </a:lnTo>
                <a:lnTo>
                  <a:pt x="0" y="0"/>
                </a:lnTo>
                <a:close/>
              </a:path>
            </a:pathLst>
          </a:custGeom>
          <a:blipFill>
            <a:blip r:embed="rId2"/>
            <a:stretch>
              <a:fillRect l="-629" t="-1144" r="0" b="0"/>
            </a:stretch>
          </a:blipFill>
        </p:spPr>
      </p:sp>
      <p:sp>
        <p:nvSpPr>
          <p:cNvPr name="Freeform 7" id="7"/>
          <p:cNvSpPr/>
          <p:nvPr/>
        </p:nvSpPr>
        <p:spPr>
          <a:xfrm flipH="false" flipV="false" rot="0">
            <a:off x="690247" y="5711282"/>
            <a:ext cx="4476796" cy="4715155"/>
          </a:xfrm>
          <a:custGeom>
            <a:avLst/>
            <a:gdLst/>
            <a:ahLst/>
            <a:cxnLst/>
            <a:rect r="r" b="b" t="t" l="l"/>
            <a:pathLst>
              <a:path h="4715155" w="4476796">
                <a:moveTo>
                  <a:pt x="0" y="0"/>
                </a:moveTo>
                <a:lnTo>
                  <a:pt x="4476796" y="0"/>
                </a:lnTo>
                <a:lnTo>
                  <a:pt x="4476796" y="4715155"/>
                </a:lnTo>
                <a:lnTo>
                  <a:pt x="0" y="4715155"/>
                </a:lnTo>
                <a:lnTo>
                  <a:pt x="0" y="0"/>
                </a:lnTo>
                <a:close/>
              </a:path>
            </a:pathLst>
          </a:custGeom>
          <a:blipFill>
            <a:blip r:embed="rId3"/>
            <a:stretch>
              <a:fillRect l="-1303" t="-618" r="0" b="0"/>
            </a:stretch>
          </a:blipFill>
        </p:spPr>
      </p:sp>
      <p:sp>
        <p:nvSpPr>
          <p:cNvPr name="Freeform 8" id="8"/>
          <p:cNvSpPr/>
          <p:nvPr/>
        </p:nvSpPr>
        <p:spPr>
          <a:xfrm flipH="false" flipV="false" rot="0">
            <a:off x="468154" y="1803265"/>
            <a:ext cx="5343389" cy="3795070"/>
          </a:xfrm>
          <a:custGeom>
            <a:avLst/>
            <a:gdLst/>
            <a:ahLst/>
            <a:cxnLst/>
            <a:rect r="r" b="b" t="t" l="l"/>
            <a:pathLst>
              <a:path h="3795070" w="5343389">
                <a:moveTo>
                  <a:pt x="0" y="0"/>
                </a:moveTo>
                <a:lnTo>
                  <a:pt x="5343389" y="0"/>
                </a:lnTo>
                <a:lnTo>
                  <a:pt x="5343389" y="3795070"/>
                </a:lnTo>
                <a:lnTo>
                  <a:pt x="0" y="3795070"/>
                </a:lnTo>
                <a:lnTo>
                  <a:pt x="0" y="0"/>
                </a:lnTo>
                <a:close/>
              </a:path>
            </a:pathLst>
          </a:custGeom>
          <a:blipFill>
            <a:blip r:embed="rId4"/>
            <a:stretch>
              <a:fillRect l="-1974" t="0" r="0" b="0"/>
            </a:stretch>
          </a:blipFill>
        </p:spPr>
      </p:sp>
      <p:sp>
        <p:nvSpPr>
          <p:cNvPr name="Freeform 9" id="9"/>
          <p:cNvSpPr/>
          <p:nvPr/>
        </p:nvSpPr>
        <p:spPr>
          <a:xfrm flipH="false" flipV="false" rot="0">
            <a:off x="11129958" y="5145240"/>
            <a:ext cx="6860622" cy="4838350"/>
          </a:xfrm>
          <a:custGeom>
            <a:avLst/>
            <a:gdLst/>
            <a:ahLst/>
            <a:cxnLst/>
            <a:rect r="r" b="b" t="t" l="l"/>
            <a:pathLst>
              <a:path h="4838350" w="6860622">
                <a:moveTo>
                  <a:pt x="0" y="0"/>
                </a:moveTo>
                <a:lnTo>
                  <a:pt x="6860622" y="0"/>
                </a:lnTo>
                <a:lnTo>
                  <a:pt x="6860622" y="4838350"/>
                </a:lnTo>
                <a:lnTo>
                  <a:pt x="0" y="4838350"/>
                </a:lnTo>
                <a:lnTo>
                  <a:pt x="0" y="0"/>
                </a:lnTo>
                <a:close/>
              </a:path>
            </a:pathLst>
          </a:custGeom>
          <a:blipFill>
            <a:blip r:embed="rId5"/>
            <a:stretch>
              <a:fillRect l="0" t="-2842" r="-1350" b="-1784"/>
            </a:stretch>
          </a:blipFill>
        </p:spPr>
      </p:sp>
      <p:grpSp>
        <p:nvGrpSpPr>
          <p:cNvPr name="Group 10" id="10"/>
          <p:cNvGrpSpPr/>
          <p:nvPr/>
        </p:nvGrpSpPr>
        <p:grpSpPr>
          <a:xfrm rot="0">
            <a:off x="7994327" y="3388135"/>
            <a:ext cx="2685936" cy="2210200"/>
            <a:chOff x="0" y="0"/>
            <a:chExt cx="812800" cy="668836"/>
          </a:xfrm>
        </p:grpSpPr>
        <p:sp>
          <p:nvSpPr>
            <p:cNvPr name="Freeform 11" id="11"/>
            <p:cNvSpPr/>
            <p:nvPr/>
          </p:nvSpPr>
          <p:spPr>
            <a:xfrm flipH="false" flipV="false" rot="0">
              <a:off x="0" y="0"/>
              <a:ext cx="812800" cy="668836"/>
            </a:xfrm>
            <a:custGeom>
              <a:avLst/>
              <a:gdLst/>
              <a:ahLst/>
              <a:cxnLst/>
              <a:rect r="r" b="b" t="t" l="l"/>
              <a:pathLst>
                <a:path h="668836" w="812800">
                  <a:moveTo>
                    <a:pt x="812800" y="334418"/>
                  </a:moveTo>
                  <a:lnTo>
                    <a:pt x="406400" y="0"/>
                  </a:lnTo>
                  <a:lnTo>
                    <a:pt x="406400" y="203200"/>
                  </a:lnTo>
                  <a:lnTo>
                    <a:pt x="0" y="203200"/>
                  </a:lnTo>
                  <a:lnTo>
                    <a:pt x="0" y="465636"/>
                  </a:lnTo>
                  <a:lnTo>
                    <a:pt x="406400" y="465636"/>
                  </a:lnTo>
                  <a:lnTo>
                    <a:pt x="406400" y="668836"/>
                  </a:lnTo>
                  <a:lnTo>
                    <a:pt x="812800" y="334418"/>
                  </a:lnTo>
                  <a:close/>
                </a:path>
              </a:pathLst>
            </a:custGeom>
            <a:solidFill>
              <a:srgbClr val="DF9A9A"/>
            </a:solidFill>
          </p:spPr>
        </p:sp>
        <p:sp>
          <p:nvSpPr>
            <p:cNvPr name="TextBox 12" id="12"/>
            <p:cNvSpPr txBox="true"/>
            <p:nvPr/>
          </p:nvSpPr>
          <p:spPr>
            <a:xfrm>
              <a:off x="0" y="60325"/>
              <a:ext cx="711200" cy="405311"/>
            </a:xfrm>
            <a:prstGeom prst="rect">
              <a:avLst/>
            </a:prstGeom>
          </p:spPr>
          <p:txBody>
            <a:bodyPr anchor="ctr" rtlCol="false" tIns="50800" lIns="50800" bIns="50800" rIns="50800"/>
            <a:lstStyle/>
            <a:p>
              <a:pPr algn="ctr">
                <a:lnSpc>
                  <a:spcPts val="3240"/>
                </a:lnSpc>
              </a:pPr>
              <a:r>
                <a:rPr lang="en-US" sz="1800">
                  <a:solidFill>
                    <a:srgbClr val="000000"/>
                  </a:solidFill>
                  <a:latin typeface="Futura"/>
                  <a:ea typeface="Futura"/>
                  <a:cs typeface="Futura"/>
                  <a:sym typeface="Futura"/>
                </a:rPr>
                <a:t>how many results users typically receive.</a:t>
              </a:r>
            </a:p>
          </p:txBody>
        </p:sp>
      </p:grpSp>
      <p:grpSp>
        <p:nvGrpSpPr>
          <p:cNvPr name="Group 13" id="13"/>
          <p:cNvGrpSpPr/>
          <p:nvPr/>
        </p:nvGrpSpPr>
        <p:grpSpPr>
          <a:xfrm rot="0">
            <a:off x="6259218" y="1685464"/>
            <a:ext cx="2884782" cy="2300136"/>
            <a:chOff x="0" y="0"/>
            <a:chExt cx="1019397" cy="812800"/>
          </a:xfrm>
        </p:grpSpPr>
        <p:sp>
          <p:nvSpPr>
            <p:cNvPr name="Freeform 14" id="14"/>
            <p:cNvSpPr/>
            <p:nvPr/>
          </p:nvSpPr>
          <p:spPr>
            <a:xfrm flipH="false" flipV="false" rot="0">
              <a:off x="0" y="0"/>
              <a:ext cx="1019397" cy="812800"/>
            </a:xfrm>
            <a:custGeom>
              <a:avLst/>
              <a:gdLst/>
              <a:ahLst/>
              <a:cxnLst/>
              <a:rect r="r" b="b" t="t" l="l"/>
              <a:pathLst>
                <a:path h="812800" w="1019397">
                  <a:moveTo>
                    <a:pt x="0" y="406400"/>
                  </a:moveTo>
                  <a:lnTo>
                    <a:pt x="406400" y="0"/>
                  </a:lnTo>
                  <a:lnTo>
                    <a:pt x="406400" y="203200"/>
                  </a:lnTo>
                  <a:lnTo>
                    <a:pt x="1019397" y="203200"/>
                  </a:lnTo>
                  <a:lnTo>
                    <a:pt x="1019397" y="609600"/>
                  </a:lnTo>
                  <a:lnTo>
                    <a:pt x="406400" y="609600"/>
                  </a:lnTo>
                  <a:lnTo>
                    <a:pt x="406400" y="812800"/>
                  </a:lnTo>
                  <a:lnTo>
                    <a:pt x="0" y="406400"/>
                  </a:lnTo>
                  <a:close/>
                </a:path>
              </a:pathLst>
            </a:custGeom>
            <a:solidFill>
              <a:srgbClr val="DF9A9A"/>
            </a:solidFill>
          </p:spPr>
        </p:sp>
        <p:sp>
          <p:nvSpPr>
            <p:cNvPr name="TextBox 15" id="15"/>
            <p:cNvSpPr txBox="true"/>
            <p:nvPr/>
          </p:nvSpPr>
          <p:spPr>
            <a:xfrm>
              <a:off x="101600" y="79375"/>
              <a:ext cx="917797" cy="530225"/>
            </a:xfrm>
            <a:prstGeom prst="rect">
              <a:avLst/>
            </a:prstGeom>
          </p:spPr>
          <p:txBody>
            <a:bodyPr anchor="ctr" rtlCol="false" tIns="50800" lIns="50800" bIns="50800" rIns="50800"/>
            <a:lstStyle/>
            <a:p>
              <a:pPr algn="ctr">
                <a:lnSpc>
                  <a:spcPts val="2880"/>
                </a:lnSpc>
              </a:pPr>
              <a:r>
                <a:rPr lang="en-US" sz="1600">
                  <a:solidFill>
                    <a:srgbClr val="000000"/>
                  </a:solidFill>
                  <a:latin typeface="Futura"/>
                  <a:ea typeface="Futura"/>
                  <a:cs typeface="Futura"/>
                  <a:sym typeface="Futura"/>
                </a:rPr>
                <a:t>clicks and purchases are positively correlated with the number of results</a:t>
              </a:r>
            </a:p>
          </p:txBody>
        </p:sp>
      </p:grpSp>
      <p:sp>
        <p:nvSpPr>
          <p:cNvPr name="TextBox 16" id="16"/>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Highlights of analysis</a:t>
            </a:r>
          </a:p>
        </p:txBody>
      </p:sp>
      <p:grpSp>
        <p:nvGrpSpPr>
          <p:cNvPr name="Group 17" id="17"/>
          <p:cNvGrpSpPr/>
          <p:nvPr/>
        </p:nvGrpSpPr>
        <p:grpSpPr>
          <a:xfrm rot="0">
            <a:off x="5756123" y="5711282"/>
            <a:ext cx="3014917" cy="2240082"/>
            <a:chOff x="0" y="0"/>
            <a:chExt cx="1093944" cy="812800"/>
          </a:xfrm>
        </p:grpSpPr>
        <p:sp>
          <p:nvSpPr>
            <p:cNvPr name="Freeform 18" id="18"/>
            <p:cNvSpPr/>
            <p:nvPr/>
          </p:nvSpPr>
          <p:spPr>
            <a:xfrm flipH="false" flipV="false" rot="0">
              <a:off x="0" y="0"/>
              <a:ext cx="1093944" cy="812800"/>
            </a:xfrm>
            <a:custGeom>
              <a:avLst/>
              <a:gdLst/>
              <a:ahLst/>
              <a:cxnLst/>
              <a:rect r="r" b="b" t="t" l="l"/>
              <a:pathLst>
                <a:path h="812800" w="1093944">
                  <a:moveTo>
                    <a:pt x="0" y="406400"/>
                  </a:moveTo>
                  <a:lnTo>
                    <a:pt x="406400" y="0"/>
                  </a:lnTo>
                  <a:lnTo>
                    <a:pt x="406400" y="203200"/>
                  </a:lnTo>
                  <a:lnTo>
                    <a:pt x="1093944" y="203200"/>
                  </a:lnTo>
                  <a:lnTo>
                    <a:pt x="1093944" y="609600"/>
                  </a:lnTo>
                  <a:lnTo>
                    <a:pt x="406400" y="609600"/>
                  </a:lnTo>
                  <a:lnTo>
                    <a:pt x="406400" y="812800"/>
                  </a:lnTo>
                  <a:lnTo>
                    <a:pt x="0" y="406400"/>
                  </a:lnTo>
                  <a:close/>
                </a:path>
              </a:pathLst>
            </a:custGeom>
            <a:solidFill>
              <a:srgbClr val="DF9A9A"/>
            </a:solidFill>
          </p:spPr>
        </p:sp>
        <p:sp>
          <p:nvSpPr>
            <p:cNvPr name="TextBox 19" id="19"/>
            <p:cNvSpPr txBox="true"/>
            <p:nvPr/>
          </p:nvSpPr>
          <p:spPr>
            <a:xfrm>
              <a:off x="101600" y="50800"/>
              <a:ext cx="992344" cy="558800"/>
            </a:xfrm>
            <a:prstGeom prst="rect">
              <a:avLst/>
            </a:prstGeom>
          </p:spPr>
          <p:txBody>
            <a:bodyPr anchor="ctr" rtlCol="false" tIns="50800" lIns="50800" bIns="50800" rIns="50800"/>
            <a:lstStyle/>
            <a:p>
              <a:pPr algn="ctr">
                <a:lnSpc>
                  <a:spcPts val="3419"/>
                </a:lnSpc>
              </a:pPr>
              <a:r>
                <a:rPr lang="en-US" sz="1899">
                  <a:solidFill>
                    <a:srgbClr val="000000"/>
                  </a:solidFill>
                  <a:latin typeface="Futura"/>
                  <a:ea typeface="Futura"/>
                  <a:cs typeface="Futura"/>
                  <a:sym typeface="Futura"/>
                </a:rPr>
                <a:t>highlights user engagement. </a:t>
              </a:r>
            </a:p>
          </p:txBody>
        </p:sp>
      </p:grpSp>
      <p:grpSp>
        <p:nvGrpSpPr>
          <p:cNvPr name="Group 20" id="20"/>
          <p:cNvGrpSpPr/>
          <p:nvPr/>
        </p:nvGrpSpPr>
        <p:grpSpPr>
          <a:xfrm rot="0">
            <a:off x="7847968" y="7303310"/>
            <a:ext cx="2978655" cy="2342548"/>
            <a:chOff x="0" y="0"/>
            <a:chExt cx="1008054" cy="792779"/>
          </a:xfrm>
        </p:grpSpPr>
        <p:sp>
          <p:nvSpPr>
            <p:cNvPr name="Freeform 21" id="21"/>
            <p:cNvSpPr/>
            <p:nvPr/>
          </p:nvSpPr>
          <p:spPr>
            <a:xfrm flipH="false" flipV="false" rot="0">
              <a:off x="0" y="0"/>
              <a:ext cx="1008054" cy="792779"/>
            </a:xfrm>
            <a:custGeom>
              <a:avLst/>
              <a:gdLst/>
              <a:ahLst/>
              <a:cxnLst/>
              <a:rect r="r" b="b" t="t" l="l"/>
              <a:pathLst>
                <a:path h="792779" w="1008054">
                  <a:moveTo>
                    <a:pt x="1008054" y="396389"/>
                  </a:moveTo>
                  <a:lnTo>
                    <a:pt x="601654" y="0"/>
                  </a:lnTo>
                  <a:lnTo>
                    <a:pt x="601654" y="203200"/>
                  </a:lnTo>
                  <a:lnTo>
                    <a:pt x="0" y="203200"/>
                  </a:lnTo>
                  <a:lnTo>
                    <a:pt x="0" y="589579"/>
                  </a:lnTo>
                  <a:lnTo>
                    <a:pt x="601654" y="589579"/>
                  </a:lnTo>
                  <a:lnTo>
                    <a:pt x="601654" y="792779"/>
                  </a:lnTo>
                  <a:lnTo>
                    <a:pt x="1008054" y="396389"/>
                  </a:lnTo>
                  <a:close/>
                </a:path>
              </a:pathLst>
            </a:custGeom>
            <a:solidFill>
              <a:srgbClr val="DF9A9A"/>
            </a:solidFill>
          </p:spPr>
        </p:sp>
        <p:sp>
          <p:nvSpPr>
            <p:cNvPr name="TextBox 22" id="22"/>
            <p:cNvSpPr txBox="true"/>
            <p:nvPr/>
          </p:nvSpPr>
          <p:spPr>
            <a:xfrm>
              <a:off x="0" y="79375"/>
              <a:ext cx="906454" cy="510204"/>
            </a:xfrm>
            <a:prstGeom prst="rect">
              <a:avLst/>
            </a:prstGeom>
          </p:spPr>
          <p:txBody>
            <a:bodyPr anchor="ctr" rtlCol="false" tIns="50800" lIns="50800" bIns="50800" rIns="50800"/>
            <a:lstStyle/>
            <a:p>
              <a:pPr algn="ctr">
                <a:lnSpc>
                  <a:spcPts val="2880"/>
                </a:lnSpc>
              </a:pPr>
              <a:r>
                <a:rPr lang="en-US" sz="1600">
                  <a:solidFill>
                    <a:srgbClr val="000000"/>
                  </a:solidFill>
                  <a:latin typeface="Futura"/>
                  <a:ea typeface="Futura"/>
                  <a:cs typeface="Futura"/>
                  <a:sym typeface="Futura"/>
                </a:rPr>
                <a:t>Users who clicked generally received higher results counts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4" id="4"/>
          <p:cNvGrpSpPr/>
          <p:nvPr/>
        </p:nvGrpSpPr>
        <p:grpSpPr>
          <a:xfrm rot="0">
            <a:off x="0" y="519746"/>
            <a:ext cx="936307" cy="1165718"/>
            <a:chOff x="0" y="0"/>
            <a:chExt cx="1248410" cy="1554290"/>
          </a:xfrm>
        </p:grpSpPr>
        <p:sp>
          <p:nvSpPr>
            <p:cNvPr name="Freeform 5" id="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name="Group 6" id="6"/>
          <p:cNvGrpSpPr/>
          <p:nvPr/>
        </p:nvGrpSpPr>
        <p:grpSpPr>
          <a:xfrm rot="0">
            <a:off x="713750" y="2011993"/>
            <a:ext cx="15748547" cy="6902853"/>
            <a:chOff x="0" y="0"/>
            <a:chExt cx="20998062" cy="9203804"/>
          </a:xfrm>
        </p:grpSpPr>
        <p:sp>
          <p:nvSpPr>
            <p:cNvPr name="Freeform 7" id="7"/>
            <p:cNvSpPr/>
            <p:nvPr/>
          </p:nvSpPr>
          <p:spPr>
            <a:xfrm flipH="false" flipV="false" rot="0">
              <a:off x="0" y="0"/>
              <a:ext cx="20998106" cy="9203854"/>
            </a:xfrm>
            <a:custGeom>
              <a:avLst/>
              <a:gdLst/>
              <a:ahLst/>
              <a:cxnLst/>
              <a:rect r="r" b="b" t="t" l="l"/>
              <a:pathLst>
                <a:path h="9203854" w="20998106">
                  <a:moveTo>
                    <a:pt x="0" y="0"/>
                  </a:moveTo>
                  <a:lnTo>
                    <a:pt x="20998106" y="0"/>
                  </a:lnTo>
                  <a:lnTo>
                    <a:pt x="20998106" y="9203854"/>
                  </a:lnTo>
                  <a:lnTo>
                    <a:pt x="0" y="9203854"/>
                  </a:lnTo>
                  <a:close/>
                </a:path>
              </a:pathLst>
            </a:custGeom>
            <a:solidFill>
              <a:srgbClr val="E72929"/>
            </a:solidFill>
          </p:spPr>
        </p:sp>
      </p:grpSp>
      <p:sp>
        <p:nvSpPr>
          <p:cNvPr name="Freeform 8" id="8"/>
          <p:cNvSpPr/>
          <p:nvPr/>
        </p:nvSpPr>
        <p:spPr>
          <a:xfrm flipH="false" flipV="false" rot="0">
            <a:off x="713750" y="2011993"/>
            <a:ext cx="15748547" cy="6902853"/>
          </a:xfrm>
          <a:custGeom>
            <a:avLst/>
            <a:gdLst/>
            <a:ahLst/>
            <a:cxnLst/>
            <a:rect r="r" b="b" t="t" l="l"/>
            <a:pathLst>
              <a:path h="6902853" w="15748547">
                <a:moveTo>
                  <a:pt x="0" y="0"/>
                </a:moveTo>
                <a:lnTo>
                  <a:pt x="15748547" y="0"/>
                </a:lnTo>
                <a:lnTo>
                  <a:pt x="15748547" y="6902853"/>
                </a:lnTo>
                <a:lnTo>
                  <a:pt x="0" y="6902853"/>
                </a:lnTo>
                <a:lnTo>
                  <a:pt x="0" y="0"/>
                </a:lnTo>
                <a:close/>
              </a:path>
            </a:pathLst>
          </a:custGeom>
          <a:blipFill>
            <a:blip r:embed="rId2">
              <a:alphaModFix amt="57000"/>
            </a:blip>
            <a:stretch>
              <a:fillRect l="0" t="-25973" r="0" b="-26313"/>
            </a:stretch>
          </a:blipFill>
        </p:spPr>
      </p:sp>
      <p:sp>
        <p:nvSpPr>
          <p:cNvPr name="TextBox 9" id="9"/>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Conclusion</a:t>
            </a:r>
          </a:p>
        </p:txBody>
      </p:sp>
      <p:sp>
        <p:nvSpPr>
          <p:cNvPr name="TextBox 10" id="10"/>
          <p:cNvSpPr txBox="true"/>
          <p:nvPr/>
        </p:nvSpPr>
        <p:spPr>
          <a:xfrm rot="0">
            <a:off x="1464206" y="2463407"/>
            <a:ext cx="13793094" cy="5573964"/>
          </a:xfrm>
          <a:prstGeom prst="rect">
            <a:avLst/>
          </a:prstGeom>
        </p:spPr>
        <p:txBody>
          <a:bodyPr anchor="t" rtlCol="false" tIns="0" lIns="0" bIns="0" rIns="0">
            <a:spAutoFit/>
          </a:bodyPr>
          <a:lstStyle/>
          <a:p>
            <a:pPr algn="ctr">
              <a:lnSpc>
                <a:spcPts val="4332"/>
              </a:lnSpc>
              <a:spcBef>
                <a:spcPct val="0"/>
              </a:spcBef>
            </a:pPr>
            <a:r>
              <a:rPr lang="en-US" sz="3610">
                <a:solidFill>
                  <a:srgbClr val="FFFFFF"/>
                </a:solidFill>
                <a:latin typeface="Futura"/>
                <a:ea typeface="Futura"/>
                <a:cs typeface="Futura"/>
                <a:sym typeface="Futura"/>
              </a:rPr>
              <a:t>The search behaviour analysis reveals that users exhibit strong interest in technical and upskilling-focused topics, particularly Python, Data Science, and Machine Learning. Search results availability plays a significant role in user engagement—queries with richer results drive higher click-throughs and conversions. The correlation patterns suggest that improving the relevance and volume of search results can enhance user experience and increase the probability of course enrollments. Overall, the dataset highlights clear opportunities for optimizing search algorithms to boost engagement and support user learning pathways.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985918"/>
            <a:ext cx="18288000" cy="4301082"/>
            <a:chOff x="0" y="0"/>
            <a:chExt cx="24384000" cy="5734776"/>
          </a:xfrm>
        </p:grpSpPr>
        <p:sp>
          <p:nvSpPr>
            <p:cNvPr name="Freeform 3" id="3"/>
            <p:cNvSpPr/>
            <p:nvPr/>
          </p:nvSpPr>
          <p:spPr>
            <a:xfrm flipH="false" flipV="false" rot="0">
              <a:off x="0" y="0"/>
              <a:ext cx="24384000" cy="5734812"/>
            </a:xfrm>
            <a:custGeom>
              <a:avLst/>
              <a:gdLst/>
              <a:ahLst/>
              <a:cxnLst/>
              <a:rect r="r" b="b" t="t" l="l"/>
              <a:pathLst>
                <a:path h="5734812" w="24384000">
                  <a:moveTo>
                    <a:pt x="0" y="0"/>
                  </a:moveTo>
                  <a:lnTo>
                    <a:pt x="24384000" y="0"/>
                  </a:lnTo>
                  <a:lnTo>
                    <a:pt x="24384000" y="5734812"/>
                  </a:lnTo>
                  <a:lnTo>
                    <a:pt x="0" y="5734812"/>
                  </a:lnTo>
                  <a:close/>
                </a:path>
              </a:pathLst>
            </a:custGeom>
            <a:blipFill>
              <a:blip r:embed="rId2"/>
              <a:stretch>
                <a:fillRect l="0" t="-116230" r="0" b="-22408"/>
              </a:stretch>
            </a:blipFill>
          </p:spPr>
        </p:sp>
      </p:grpSp>
      <p:grpSp>
        <p:nvGrpSpPr>
          <p:cNvPr name="Group 4" id="4"/>
          <p:cNvGrpSpPr/>
          <p:nvPr/>
        </p:nvGrpSpPr>
        <p:grpSpPr>
          <a:xfrm rot="0">
            <a:off x="8146473" y="4988391"/>
            <a:ext cx="1995054" cy="1995054"/>
            <a:chOff x="0" y="0"/>
            <a:chExt cx="2660072" cy="2660072"/>
          </a:xfrm>
        </p:grpSpPr>
        <p:sp>
          <p:nvSpPr>
            <p:cNvPr name="Freeform 5" id="5"/>
            <p:cNvSpPr/>
            <p:nvPr/>
          </p:nvSpPr>
          <p:spPr>
            <a:xfrm flipH="false" flipV="false" rot="0">
              <a:off x="0" y="0"/>
              <a:ext cx="2660015" cy="2660015"/>
            </a:xfrm>
            <a:custGeom>
              <a:avLst/>
              <a:gdLst/>
              <a:ahLst/>
              <a:cxnLst/>
              <a:rect r="r" b="b" t="t" l="l"/>
              <a:pathLst>
                <a:path h="2660015" w="2660015">
                  <a:moveTo>
                    <a:pt x="0" y="1330071"/>
                  </a:moveTo>
                  <a:cubicBezTo>
                    <a:pt x="0" y="595503"/>
                    <a:pt x="595503" y="0"/>
                    <a:pt x="1330071" y="0"/>
                  </a:cubicBezTo>
                  <a:cubicBezTo>
                    <a:pt x="2064639" y="0"/>
                    <a:pt x="2660015" y="595503"/>
                    <a:pt x="2660015" y="1330071"/>
                  </a:cubicBezTo>
                  <a:cubicBezTo>
                    <a:pt x="2660015" y="2064639"/>
                    <a:pt x="2064639" y="2660015"/>
                    <a:pt x="1330071" y="2660015"/>
                  </a:cubicBezTo>
                  <a:cubicBezTo>
                    <a:pt x="595503" y="2660015"/>
                    <a:pt x="0" y="2064639"/>
                    <a:pt x="0" y="1330071"/>
                  </a:cubicBezTo>
                  <a:close/>
                </a:path>
              </a:pathLst>
            </a:custGeom>
            <a:solidFill>
              <a:srgbClr val="FFFFFF"/>
            </a:solidFill>
          </p:spPr>
        </p:sp>
      </p:grpSp>
      <p:grpSp>
        <p:nvGrpSpPr>
          <p:cNvPr name="Group 6" id="6"/>
          <p:cNvGrpSpPr/>
          <p:nvPr/>
        </p:nvGrpSpPr>
        <p:grpSpPr>
          <a:xfrm rot="0">
            <a:off x="8211596" y="5053514"/>
            <a:ext cx="1864809" cy="1864809"/>
            <a:chOff x="0" y="0"/>
            <a:chExt cx="2486412" cy="2486412"/>
          </a:xfrm>
        </p:grpSpPr>
        <p:sp>
          <p:nvSpPr>
            <p:cNvPr name="Freeform 7" id="7"/>
            <p:cNvSpPr/>
            <p:nvPr/>
          </p:nvSpPr>
          <p:spPr>
            <a:xfrm flipH="false" flipV="false" rot="0">
              <a:off x="0" y="0"/>
              <a:ext cx="2486406" cy="2486406"/>
            </a:xfrm>
            <a:custGeom>
              <a:avLst/>
              <a:gdLst/>
              <a:ahLst/>
              <a:cxnLst/>
              <a:rect r="r" b="b" t="t" l="l"/>
              <a:pathLst>
                <a:path h="2486406" w="2486406">
                  <a:moveTo>
                    <a:pt x="0" y="1243203"/>
                  </a:moveTo>
                  <a:cubicBezTo>
                    <a:pt x="0" y="556641"/>
                    <a:pt x="556641" y="0"/>
                    <a:pt x="1243203" y="0"/>
                  </a:cubicBezTo>
                  <a:cubicBezTo>
                    <a:pt x="1929765" y="0"/>
                    <a:pt x="2486406" y="556641"/>
                    <a:pt x="2486406" y="1243203"/>
                  </a:cubicBezTo>
                  <a:cubicBezTo>
                    <a:pt x="2486406" y="1929765"/>
                    <a:pt x="1929765" y="2486406"/>
                    <a:pt x="1243203" y="2486406"/>
                  </a:cubicBezTo>
                  <a:cubicBezTo>
                    <a:pt x="556641" y="2486406"/>
                    <a:pt x="0" y="1929765"/>
                    <a:pt x="0" y="1243203"/>
                  </a:cubicBezTo>
                  <a:close/>
                </a:path>
              </a:pathLst>
            </a:custGeom>
            <a:solidFill>
              <a:srgbClr val="E72929"/>
            </a:solidFill>
          </p:spPr>
        </p:sp>
      </p:grpSp>
      <p:grpSp>
        <p:nvGrpSpPr>
          <p:cNvPr name="Group 8" id="8"/>
          <p:cNvGrpSpPr/>
          <p:nvPr/>
        </p:nvGrpSpPr>
        <p:grpSpPr>
          <a:xfrm rot="0">
            <a:off x="0" y="519746"/>
            <a:ext cx="9144000" cy="1165718"/>
            <a:chOff x="0" y="0"/>
            <a:chExt cx="12192000" cy="1554290"/>
          </a:xfrm>
        </p:grpSpPr>
        <p:sp>
          <p:nvSpPr>
            <p:cNvPr name="Freeform 9" id="9"/>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10" id="10"/>
          <p:cNvGrpSpPr/>
          <p:nvPr/>
        </p:nvGrpSpPr>
        <p:grpSpPr>
          <a:xfrm rot="0">
            <a:off x="0" y="519746"/>
            <a:ext cx="936307" cy="1165718"/>
            <a:chOff x="0" y="0"/>
            <a:chExt cx="1248410" cy="1554290"/>
          </a:xfrm>
        </p:grpSpPr>
        <p:sp>
          <p:nvSpPr>
            <p:cNvPr name="Freeform 11" id="11"/>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
        <p:nvSpPr>
          <p:cNvPr name="Freeform 12" id="12"/>
          <p:cNvSpPr/>
          <p:nvPr/>
        </p:nvSpPr>
        <p:spPr>
          <a:xfrm flipH="false" flipV="false" rot="0">
            <a:off x="8759130" y="5568406"/>
            <a:ext cx="769740" cy="835024"/>
          </a:xfrm>
          <a:custGeom>
            <a:avLst/>
            <a:gdLst/>
            <a:ahLst/>
            <a:cxnLst/>
            <a:rect r="r" b="b" t="t" l="l"/>
            <a:pathLst>
              <a:path h="835024" w="769740">
                <a:moveTo>
                  <a:pt x="0" y="0"/>
                </a:moveTo>
                <a:lnTo>
                  <a:pt x="769740" y="0"/>
                </a:lnTo>
                <a:lnTo>
                  <a:pt x="769740" y="835024"/>
                </a:lnTo>
                <a:lnTo>
                  <a:pt x="0" y="8350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7768711" y="1775951"/>
            <a:ext cx="2971963" cy="523875"/>
          </a:xfrm>
          <a:prstGeom prst="rect">
            <a:avLst/>
          </a:prstGeom>
        </p:spPr>
        <p:txBody>
          <a:bodyPr anchor="t" rtlCol="false" tIns="0" lIns="0" bIns="0" rIns="0">
            <a:spAutoFit/>
          </a:bodyPr>
          <a:lstStyle/>
          <a:p>
            <a:pPr algn="ctr">
              <a:lnSpc>
                <a:spcPts val="3600"/>
              </a:lnSpc>
            </a:pPr>
            <a:r>
              <a:rPr lang="en-US" sz="3000" b="true">
                <a:solidFill>
                  <a:srgbClr val="E72929"/>
                </a:solidFill>
                <a:latin typeface="Futura Ultra-Bold"/>
                <a:ea typeface="Futura Ultra-Bold"/>
                <a:cs typeface="Futura Ultra-Bold"/>
                <a:sym typeface="Futura Ultra-Bold"/>
              </a:rPr>
              <a:t>Future goals</a:t>
            </a:r>
          </a:p>
        </p:txBody>
      </p:sp>
      <p:sp>
        <p:nvSpPr>
          <p:cNvPr name="TextBox 14" id="14"/>
          <p:cNvSpPr txBox="true"/>
          <p:nvPr/>
        </p:nvSpPr>
        <p:spPr>
          <a:xfrm rot="0">
            <a:off x="234077" y="2314114"/>
            <a:ext cx="18039636" cy="2999754"/>
          </a:xfrm>
          <a:prstGeom prst="rect">
            <a:avLst/>
          </a:prstGeom>
        </p:spPr>
        <p:txBody>
          <a:bodyPr anchor="t" rtlCol="false" tIns="0" lIns="0" bIns="0" rIns="0">
            <a:spAutoFit/>
          </a:bodyPr>
          <a:lstStyle/>
          <a:p>
            <a:pPr algn="l">
              <a:lnSpc>
                <a:spcPts val="3389"/>
              </a:lnSpc>
            </a:pPr>
            <a:r>
              <a:rPr lang="en-US" sz="1883">
                <a:solidFill>
                  <a:srgbClr val="000000"/>
                </a:solidFill>
                <a:latin typeface="Futura"/>
                <a:ea typeface="Futura"/>
                <a:cs typeface="Futura"/>
                <a:sym typeface="Futura"/>
              </a:rPr>
              <a:t>1.</a:t>
            </a:r>
            <a:r>
              <a:rPr lang="en-US" sz="1883" b="true">
                <a:solidFill>
                  <a:srgbClr val="000000"/>
                </a:solidFill>
                <a:latin typeface="Futura Bold"/>
                <a:ea typeface="Futura Bold"/>
                <a:cs typeface="Futura Bold"/>
                <a:sym typeface="Futura Bold"/>
              </a:rPr>
              <a:t> Personalized Search Recommendations</a:t>
            </a:r>
          </a:p>
          <a:p>
            <a:pPr algn="l">
              <a:lnSpc>
                <a:spcPts val="3389"/>
              </a:lnSpc>
            </a:pPr>
            <a:r>
              <a:rPr lang="en-US" sz="1883">
                <a:solidFill>
                  <a:srgbClr val="000000"/>
                </a:solidFill>
                <a:latin typeface="Futura"/>
                <a:ea typeface="Futura"/>
                <a:cs typeface="Futura"/>
                <a:sym typeface="Futura"/>
              </a:rPr>
              <a:t>Future analysis can explore user-level browsing patterns, past purchases, and skill profiles to build personalized search ranking models that show the most relevant results first.</a:t>
            </a:r>
          </a:p>
          <a:p>
            <a:pPr algn="l" marL="406573" indent="-203286" lvl="1">
              <a:lnSpc>
                <a:spcPts val="3389"/>
              </a:lnSpc>
              <a:buAutoNum type="arabicPeriod" startAt="1"/>
            </a:pPr>
            <a:r>
              <a:rPr lang="en-US" b="true" sz="1883">
                <a:solidFill>
                  <a:srgbClr val="000000"/>
                </a:solidFill>
                <a:latin typeface="Futura Bold"/>
                <a:ea typeface="Futura Bold"/>
                <a:cs typeface="Futura Bold"/>
                <a:sym typeface="Futura Bold"/>
              </a:rPr>
              <a:t>Trend Analysis Over Time</a:t>
            </a:r>
          </a:p>
          <a:p>
            <a:pPr algn="l">
              <a:lnSpc>
                <a:spcPts val="3389"/>
              </a:lnSpc>
            </a:pPr>
            <a:r>
              <a:rPr lang="en-US" sz="1883">
                <a:solidFill>
                  <a:srgbClr val="000000"/>
                </a:solidFill>
                <a:latin typeface="Futura"/>
                <a:ea typeface="Futura"/>
                <a:cs typeface="Futura"/>
                <a:sym typeface="Futura"/>
              </a:rPr>
              <a:t>Monthly/quarterly comparisons of searches, clicks, and conversions can help the company identify emerging skills, peak user interest periods, and seasonal demands.</a:t>
            </a:r>
          </a:p>
          <a:p>
            <a:pPr algn="l" marL="406573" indent="-203286" lvl="1">
              <a:lnSpc>
                <a:spcPts val="3389"/>
              </a:lnSpc>
              <a:buAutoNum type="arabicPeriod" startAt="1"/>
            </a:pPr>
            <a:r>
              <a:rPr lang="en-US" b="true" sz="1883">
                <a:solidFill>
                  <a:srgbClr val="000000"/>
                </a:solidFill>
                <a:latin typeface="Futura Bold"/>
                <a:ea typeface="Futura Bold"/>
                <a:cs typeface="Futura Bold"/>
                <a:sym typeface="Futura Bold"/>
              </a:rPr>
              <a:t>Cohort Analysis </a:t>
            </a:r>
          </a:p>
          <a:p>
            <a:pPr algn="l">
              <a:lnSpc>
                <a:spcPts val="3389"/>
              </a:lnSpc>
            </a:pPr>
            <a:r>
              <a:rPr lang="en-US" sz="1883">
                <a:solidFill>
                  <a:srgbClr val="000000"/>
                </a:solidFill>
                <a:latin typeface="Futura"/>
                <a:ea typeface="Futura"/>
                <a:cs typeface="Futura"/>
                <a:sym typeface="Futura"/>
              </a:rPr>
              <a:t>    </a:t>
            </a:r>
            <a:r>
              <a:rPr lang="en-US" sz="1883">
                <a:solidFill>
                  <a:srgbClr val="000000"/>
                </a:solidFill>
                <a:latin typeface="Futura"/>
                <a:ea typeface="Futura"/>
                <a:cs typeface="Futura"/>
                <a:sym typeface="Futura"/>
              </a:rPr>
              <a:t>Grouping users by segments (new users, returning users, paid users) can reveal behavioural differences and improve targeted marketing strategies.</a:t>
            </a:r>
          </a:p>
          <a:p>
            <a:pPr algn="l">
              <a:lnSpc>
                <a:spcPts val="3389"/>
              </a:lnSpc>
            </a:pPr>
          </a:p>
        </p:txBody>
      </p:sp>
      <p:sp>
        <p:nvSpPr>
          <p:cNvPr name="TextBox 15" id="15"/>
          <p:cNvSpPr txBox="true"/>
          <p:nvPr/>
        </p:nvSpPr>
        <p:spPr>
          <a:xfrm rot="0">
            <a:off x="1028700" y="754942"/>
            <a:ext cx="7182896"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Future Goals and Strategies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113560" y="1188075"/>
            <a:ext cx="7174440" cy="9098925"/>
            <a:chOff x="0" y="0"/>
            <a:chExt cx="9565920" cy="12131900"/>
          </a:xfrm>
        </p:grpSpPr>
        <p:sp>
          <p:nvSpPr>
            <p:cNvPr name="Freeform 3" id="3"/>
            <p:cNvSpPr/>
            <p:nvPr/>
          </p:nvSpPr>
          <p:spPr>
            <a:xfrm flipH="false" flipV="false" rot="0">
              <a:off x="0" y="0"/>
              <a:ext cx="9565894" cy="12131929"/>
            </a:xfrm>
            <a:custGeom>
              <a:avLst/>
              <a:gdLst/>
              <a:ahLst/>
              <a:cxnLst/>
              <a:rect r="r" b="b" t="t" l="l"/>
              <a:pathLst>
                <a:path h="12131929" w="9565894">
                  <a:moveTo>
                    <a:pt x="0" y="12131929"/>
                  </a:moveTo>
                  <a:lnTo>
                    <a:pt x="9565894" y="12131929"/>
                  </a:lnTo>
                  <a:lnTo>
                    <a:pt x="9565894" y="10708767"/>
                  </a:lnTo>
                  <a:lnTo>
                    <a:pt x="9565894" y="9285605"/>
                  </a:lnTo>
                  <a:lnTo>
                    <a:pt x="9565894" y="7629144"/>
                  </a:lnTo>
                  <a:lnTo>
                    <a:pt x="9565894" y="6206109"/>
                  </a:lnTo>
                  <a:lnTo>
                    <a:pt x="9565894" y="4782947"/>
                  </a:lnTo>
                  <a:lnTo>
                    <a:pt x="4782947" y="0"/>
                  </a:lnTo>
                  <a:lnTo>
                    <a:pt x="0" y="4782947"/>
                  </a:lnTo>
                  <a:lnTo>
                    <a:pt x="0" y="6206109"/>
                  </a:lnTo>
                  <a:lnTo>
                    <a:pt x="0" y="7629144"/>
                  </a:lnTo>
                  <a:lnTo>
                    <a:pt x="0" y="9285605"/>
                  </a:lnTo>
                  <a:lnTo>
                    <a:pt x="0" y="10708767"/>
                  </a:lnTo>
                  <a:close/>
                </a:path>
              </a:pathLst>
            </a:custGeom>
            <a:solidFill>
              <a:srgbClr val="DDDDDD"/>
            </a:solidFill>
          </p:spPr>
        </p:sp>
      </p:grpSp>
      <p:sp>
        <p:nvSpPr>
          <p:cNvPr name="TextBox 4" id="4"/>
          <p:cNvSpPr txBox="true"/>
          <p:nvPr/>
        </p:nvSpPr>
        <p:spPr>
          <a:xfrm rot="0">
            <a:off x="1028700" y="4708300"/>
            <a:ext cx="7918131" cy="2924175"/>
          </a:xfrm>
          <a:prstGeom prst="rect">
            <a:avLst/>
          </a:prstGeom>
        </p:spPr>
        <p:txBody>
          <a:bodyPr anchor="t" rtlCol="false" tIns="0" lIns="0" bIns="0" rIns="0">
            <a:spAutoFit/>
          </a:bodyPr>
          <a:lstStyle/>
          <a:p>
            <a:pPr algn="l">
              <a:lnSpc>
                <a:spcPts val="10800"/>
              </a:lnSpc>
            </a:pPr>
            <a:r>
              <a:rPr lang="en-US" sz="9000" b="true">
                <a:solidFill>
                  <a:srgbClr val="E72929"/>
                </a:solidFill>
                <a:latin typeface="Futura Ultra-Bold"/>
                <a:ea typeface="Futura Ultra-Bold"/>
                <a:cs typeface="Futura Ultra-Bold"/>
                <a:sym typeface="Futura Ultra-Bold"/>
              </a:rPr>
              <a:t>Thank</a:t>
            </a:r>
          </a:p>
          <a:p>
            <a:pPr algn="l">
              <a:lnSpc>
                <a:spcPts val="10800"/>
              </a:lnSpc>
            </a:pPr>
            <a:r>
              <a:rPr lang="en-US" b="true" sz="9000">
                <a:solidFill>
                  <a:srgbClr val="E72929"/>
                </a:solidFill>
                <a:latin typeface="Futura Ultra-Bold"/>
                <a:ea typeface="Futura Ultra-Bold"/>
                <a:cs typeface="Futura Ultra-Bold"/>
                <a:sym typeface="Futura Ultra-Bold"/>
              </a:rPr>
              <a:t>You</a:t>
            </a:r>
          </a:p>
        </p:txBody>
      </p:sp>
      <p:grpSp>
        <p:nvGrpSpPr>
          <p:cNvPr name="Group 5" id="5"/>
          <p:cNvGrpSpPr/>
          <p:nvPr/>
        </p:nvGrpSpPr>
        <p:grpSpPr>
          <a:xfrm rot="0">
            <a:off x="7526340" y="0"/>
            <a:ext cx="7174440" cy="6964251"/>
            <a:chOff x="0" y="0"/>
            <a:chExt cx="9565920" cy="9285668"/>
          </a:xfrm>
        </p:grpSpPr>
        <p:sp>
          <p:nvSpPr>
            <p:cNvPr name="Freeform 6" id="6"/>
            <p:cNvSpPr/>
            <p:nvPr/>
          </p:nvSpPr>
          <p:spPr>
            <a:xfrm flipH="false" flipV="false" rot="0">
              <a:off x="0" y="0"/>
              <a:ext cx="9565894" cy="9285605"/>
            </a:xfrm>
            <a:custGeom>
              <a:avLst/>
              <a:gdLst/>
              <a:ahLst/>
              <a:cxnLst/>
              <a:rect r="r" b="b" t="t" l="l"/>
              <a:pathLst>
                <a:path h="9285605" w="9565894">
                  <a:moveTo>
                    <a:pt x="4782947" y="9285605"/>
                  </a:moveTo>
                  <a:lnTo>
                    <a:pt x="9565894" y="4502658"/>
                  </a:lnTo>
                  <a:lnTo>
                    <a:pt x="9565894" y="0"/>
                  </a:lnTo>
                  <a:lnTo>
                    <a:pt x="0" y="0"/>
                  </a:lnTo>
                  <a:lnTo>
                    <a:pt x="0" y="4502658"/>
                  </a:lnTo>
                  <a:close/>
                </a:path>
              </a:pathLst>
            </a:custGeom>
            <a:solidFill>
              <a:srgbClr val="E72929"/>
            </a:solidFill>
          </p:spPr>
        </p:sp>
      </p:grpSp>
      <p:grpSp>
        <p:nvGrpSpPr>
          <p:cNvPr name="Group 7" id="7"/>
          <p:cNvGrpSpPr/>
          <p:nvPr/>
        </p:nvGrpSpPr>
        <p:grpSpPr>
          <a:xfrm rot="0">
            <a:off x="11237181" y="2209800"/>
            <a:ext cx="6927198" cy="6927198"/>
            <a:chOff x="0" y="0"/>
            <a:chExt cx="9236264" cy="9236264"/>
          </a:xfrm>
        </p:grpSpPr>
        <p:sp>
          <p:nvSpPr>
            <p:cNvPr name="Freeform 8" id="8"/>
            <p:cNvSpPr/>
            <p:nvPr/>
          </p:nvSpPr>
          <p:spPr>
            <a:xfrm flipH="false" flipV="false" rot="0">
              <a:off x="0" y="0"/>
              <a:ext cx="9236202" cy="9236202"/>
            </a:xfrm>
            <a:custGeom>
              <a:avLst/>
              <a:gdLst/>
              <a:ahLst/>
              <a:cxnLst/>
              <a:rect r="r" b="b" t="t" l="l"/>
              <a:pathLst>
                <a:path h="9236202" w="9236202">
                  <a:moveTo>
                    <a:pt x="0" y="4618101"/>
                  </a:moveTo>
                  <a:lnTo>
                    <a:pt x="4618101" y="0"/>
                  </a:lnTo>
                  <a:lnTo>
                    <a:pt x="9236202" y="4618101"/>
                  </a:lnTo>
                  <a:lnTo>
                    <a:pt x="4618101" y="9236202"/>
                  </a:lnTo>
                  <a:close/>
                </a:path>
              </a:pathLst>
            </a:custGeom>
            <a:solidFill>
              <a:srgbClr val="DDDDDD"/>
            </a:solidFill>
          </p:spPr>
        </p:sp>
      </p:grpSp>
      <p:grpSp>
        <p:nvGrpSpPr>
          <p:cNvPr name="Group 9" id="9"/>
          <p:cNvGrpSpPr/>
          <p:nvPr/>
        </p:nvGrpSpPr>
        <p:grpSpPr>
          <a:xfrm rot="0">
            <a:off x="11953461" y="2926080"/>
            <a:ext cx="5494638" cy="5494638"/>
            <a:chOff x="0" y="0"/>
            <a:chExt cx="7326184" cy="7326184"/>
          </a:xfrm>
        </p:grpSpPr>
        <p:sp>
          <p:nvSpPr>
            <p:cNvPr name="Freeform 10" id="10"/>
            <p:cNvSpPr/>
            <p:nvPr/>
          </p:nvSpPr>
          <p:spPr>
            <a:xfrm flipH="false" flipV="false" rot="0">
              <a:off x="0" y="0"/>
              <a:ext cx="7326122" cy="7326122"/>
            </a:xfrm>
            <a:custGeom>
              <a:avLst/>
              <a:gdLst/>
              <a:ahLst/>
              <a:cxnLst/>
              <a:rect r="r" b="b" t="t" l="l"/>
              <a:pathLst>
                <a:path h="7326122" w="7326122">
                  <a:moveTo>
                    <a:pt x="0" y="3663061"/>
                  </a:moveTo>
                  <a:lnTo>
                    <a:pt x="3663061" y="0"/>
                  </a:lnTo>
                  <a:lnTo>
                    <a:pt x="7326122" y="3663061"/>
                  </a:lnTo>
                  <a:lnTo>
                    <a:pt x="3663061" y="7326122"/>
                  </a:lnTo>
                  <a:close/>
                </a:path>
              </a:pathLst>
            </a:custGeom>
            <a:blipFill>
              <a:blip r:embed="rId2"/>
              <a:stretch>
                <a:fillRect l="-12180" t="0" r="-37912" b="0"/>
              </a:stretch>
            </a:blipFill>
          </p:spPr>
        </p:sp>
      </p:grpSp>
      <p:grpSp>
        <p:nvGrpSpPr>
          <p:cNvPr name="Group 11" id="11"/>
          <p:cNvGrpSpPr/>
          <p:nvPr/>
        </p:nvGrpSpPr>
        <p:grpSpPr>
          <a:xfrm rot="0">
            <a:off x="13674399" y="5673399"/>
            <a:ext cx="4613601" cy="4613601"/>
            <a:chOff x="0" y="0"/>
            <a:chExt cx="6151468" cy="6151468"/>
          </a:xfrm>
        </p:grpSpPr>
        <p:sp>
          <p:nvSpPr>
            <p:cNvPr name="Freeform 12" id="12"/>
            <p:cNvSpPr/>
            <p:nvPr/>
          </p:nvSpPr>
          <p:spPr>
            <a:xfrm flipH="false" flipV="false" rot="0">
              <a:off x="0" y="0"/>
              <a:ext cx="6151499" cy="6151499"/>
            </a:xfrm>
            <a:custGeom>
              <a:avLst/>
              <a:gdLst/>
              <a:ahLst/>
              <a:cxnLst/>
              <a:rect r="r" b="b" t="t" l="l"/>
              <a:pathLst>
                <a:path h="6151499" w="6151499">
                  <a:moveTo>
                    <a:pt x="6151499" y="6151499"/>
                  </a:moveTo>
                  <a:lnTo>
                    <a:pt x="6151499" y="0"/>
                  </a:lnTo>
                  <a:lnTo>
                    <a:pt x="0" y="6151499"/>
                  </a:lnTo>
                  <a:close/>
                </a:path>
              </a:pathLst>
            </a:custGeom>
            <a:solidFill>
              <a:srgbClr val="E72929"/>
            </a:solidFill>
          </p:spPr>
        </p:sp>
      </p:grpSp>
      <p:sp>
        <p:nvSpPr>
          <p:cNvPr name="Freeform 13" id="13"/>
          <p:cNvSpPr/>
          <p:nvPr/>
        </p:nvSpPr>
        <p:spPr>
          <a:xfrm flipH="false" flipV="false" rot="0">
            <a:off x="1028700" y="1028700"/>
            <a:ext cx="595446" cy="701275"/>
          </a:xfrm>
          <a:custGeom>
            <a:avLst/>
            <a:gdLst/>
            <a:ahLst/>
            <a:cxnLst/>
            <a:rect r="r" b="b" t="t" l="l"/>
            <a:pathLst>
              <a:path h="701275" w="595446">
                <a:moveTo>
                  <a:pt x="0" y="0"/>
                </a:moveTo>
                <a:lnTo>
                  <a:pt x="595446" y="0"/>
                </a:lnTo>
                <a:lnTo>
                  <a:pt x="595446" y="701275"/>
                </a:lnTo>
                <a:lnTo>
                  <a:pt x="0" y="7012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765087" y="947855"/>
            <a:ext cx="2683682" cy="643890"/>
          </a:xfrm>
          <a:prstGeom prst="rect">
            <a:avLst/>
          </a:prstGeom>
        </p:spPr>
        <p:txBody>
          <a:bodyPr anchor="t" rtlCol="false" tIns="0" lIns="0" bIns="0" rIns="0">
            <a:spAutoFit/>
          </a:bodyPr>
          <a:lstStyle/>
          <a:p>
            <a:pPr algn="l">
              <a:lnSpc>
                <a:spcPts val="5039"/>
              </a:lnSpc>
            </a:pPr>
            <a:r>
              <a:rPr lang="en-US" sz="2799" spc="-55">
                <a:solidFill>
                  <a:srgbClr val="000000"/>
                </a:solidFill>
                <a:latin typeface="Futura"/>
                <a:ea typeface="Futura"/>
                <a:cs typeface="Futura"/>
                <a:sym typeface="Futura"/>
              </a:rPr>
              <a:t>XYZ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name="TextBox 4" id="4"/>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Introduction</a:t>
            </a:r>
          </a:p>
        </p:txBody>
      </p:sp>
      <p:grpSp>
        <p:nvGrpSpPr>
          <p:cNvPr name="Group 5" id="5"/>
          <p:cNvGrpSpPr/>
          <p:nvPr/>
        </p:nvGrpSpPr>
        <p:grpSpPr>
          <a:xfrm rot="0">
            <a:off x="0" y="519746"/>
            <a:ext cx="936307" cy="1165718"/>
            <a:chOff x="0" y="0"/>
            <a:chExt cx="1248410" cy="1554290"/>
          </a:xfrm>
        </p:grpSpPr>
        <p:sp>
          <p:nvSpPr>
            <p:cNvPr name="Freeform 6" id="6"/>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name="Group 7" id="7"/>
          <p:cNvGrpSpPr/>
          <p:nvPr/>
        </p:nvGrpSpPr>
        <p:grpSpPr>
          <a:xfrm rot="0">
            <a:off x="1028700" y="3276352"/>
            <a:ext cx="8101012" cy="5599761"/>
            <a:chOff x="0" y="0"/>
            <a:chExt cx="10801350" cy="7466348"/>
          </a:xfrm>
        </p:grpSpPr>
        <p:sp>
          <p:nvSpPr>
            <p:cNvPr name="Freeform 8" id="8"/>
            <p:cNvSpPr/>
            <p:nvPr/>
          </p:nvSpPr>
          <p:spPr>
            <a:xfrm flipH="false" flipV="false" rot="0">
              <a:off x="0" y="0"/>
              <a:ext cx="10801350" cy="7466330"/>
            </a:xfrm>
            <a:custGeom>
              <a:avLst/>
              <a:gdLst/>
              <a:ahLst/>
              <a:cxnLst/>
              <a:rect r="r" b="b" t="t" l="l"/>
              <a:pathLst>
                <a:path h="7466330" w="10801350">
                  <a:moveTo>
                    <a:pt x="0" y="0"/>
                  </a:moveTo>
                  <a:lnTo>
                    <a:pt x="10801350" y="0"/>
                  </a:lnTo>
                  <a:lnTo>
                    <a:pt x="10801350" y="7466330"/>
                  </a:lnTo>
                  <a:lnTo>
                    <a:pt x="0" y="7466330"/>
                  </a:lnTo>
                  <a:close/>
                </a:path>
              </a:pathLst>
            </a:custGeom>
            <a:blipFill>
              <a:blip r:embed="rId2"/>
              <a:stretch>
                <a:fillRect l="-1875" t="0" r="-1875" b="0"/>
              </a:stretch>
            </a:blipFill>
          </p:spPr>
        </p:sp>
      </p:grpSp>
      <p:sp>
        <p:nvSpPr>
          <p:cNvPr name="TextBox 9" id="9"/>
          <p:cNvSpPr txBox="true"/>
          <p:nvPr/>
        </p:nvSpPr>
        <p:spPr>
          <a:xfrm rot="0">
            <a:off x="10259133" y="4344543"/>
            <a:ext cx="7000167" cy="5238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Overview of the main objectives</a:t>
            </a:r>
          </a:p>
        </p:txBody>
      </p:sp>
      <p:sp>
        <p:nvSpPr>
          <p:cNvPr name="TextBox 10" id="10"/>
          <p:cNvSpPr txBox="true"/>
          <p:nvPr/>
        </p:nvSpPr>
        <p:spPr>
          <a:xfrm rot="0">
            <a:off x="10259133" y="4868508"/>
            <a:ext cx="7000167" cy="24631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This document presents five strategic analytical features that can help our EdTech platform optimize performance and achieve business objectives.</a:t>
            </a:r>
          </a:p>
          <a:p>
            <a:pPr algn="l">
              <a:lnSpc>
                <a:spcPts val="3240"/>
              </a:lnSpc>
            </a:pPr>
            <a:r>
              <a:rPr lang="en-US" sz="1800">
                <a:solidFill>
                  <a:srgbClr val="000000"/>
                </a:solidFill>
                <a:latin typeface="Futura"/>
                <a:ea typeface="Futura"/>
                <a:cs typeface="Futura"/>
                <a:sym typeface="Futura"/>
              </a:rPr>
              <a:t> A focused Search Behaviour Analysis has been carried out to showcase the analytical approach and highlight key insights for improving user journeys.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4" id="4"/>
          <p:cNvGrpSpPr/>
          <p:nvPr/>
        </p:nvGrpSpPr>
        <p:grpSpPr>
          <a:xfrm rot="0">
            <a:off x="0" y="519746"/>
            <a:ext cx="936307" cy="1165718"/>
            <a:chOff x="0" y="0"/>
            <a:chExt cx="1248410" cy="1554290"/>
          </a:xfrm>
        </p:grpSpPr>
        <p:sp>
          <p:nvSpPr>
            <p:cNvPr name="Freeform 5" id="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name="Group 6" id="6"/>
          <p:cNvGrpSpPr/>
          <p:nvPr/>
        </p:nvGrpSpPr>
        <p:grpSpPr>
          <a:xfrm rot="0">
            <a:off x="1042986" y="3276353"/>
            <a:ext cx="6803931" cy="2650821"/>
            <a:chOff x="0" y="0"/>
            <a:chExt cx="9071908" cy="3534428"/>
          </a:xfrm>
        </p:grpSpPr>
        <p:sp>
          <p:nvSpPr>
            <p:cNvPr name="Freeform 7" id="7"/>
            <p:cNvSpPr/>
            <p:nvPr/>
          </p:nvSpPr>
          <p:spPr>
            <a:xfrm flipH="false" flipV="false" rot="0">
              <a:off x="0" y="0"/>
              <a:ext cx="9071864" cy="3534410"/>
            </a:xfrm>
            <a:custGeom>
              <a:avLst/>
              <a:gdLst/>
              <a:ahLst/>
              <a:cxnLst/>
              <a:rect r="r" b="b" t="t" l="l"/>
              <a:pathLst>
                <a:path h="3534410" w="9071864">
                  <a:moveTo>
                    <a:pt x="0" y="0"/>
                  </a:moveTo>
                  <a:lnTo>
                    <a:pt x="9071864" y="0"/>
                  </a:lnTo>
                  <a:lnTo>
                    <a:pt x="9071864" y="3534410"/>
                  </a:lnTo>
                  <a:lnTo>
                    <a:pt x="0" y="3534410"/>
                  </a:lnTo>
                </a:path>
              </a:pathLst>
            </a:custGeom>
            <a:solidFill>
              <a:srgbClr val="E72929"/>
            </a:solidFill>
          </p:spPr>
        </p:sp>
      </p:grpSp>
      <p:grpSp>
        <p:nvGrpSpPr>
          <p:cNvPr name="Group 8" id="8"/>
          <p:cNvGrpSpPr/>
          <p:nvPr/>
        </p:nvGrpSpPr>
        <p:grpSpPr>
          <a:xfrm rot="0">
            <a:off x="7189916" y="3944762"/>
            <a:ext cx="1314003" cy="1314003"/>
            <a:chOff x="0" y="0"/>
            <a:chExt cx="1752004" cy="1752004"/>
          </a:xfrm>
        </p:grpSpPr>
        <p:sp>
          <p:nvSpPr>
            <p:cNvPr name="Freeform 9" id="9"/>
            <p:cNvSpPr/>
            <p:nvPr/>
          </p:nvSpPr>
          <p:spPr>
            <a:xfrm flipH="false" flipV="false" rot="0">
              <a:off x="0" y="0"/>
              <a:ext cx="1752092" cy="1752092"/>
            </a:xfrm>
            <a:custGeom>
              <a:avLst/>
              <a:gdLst/>
              <a:ahLst/>
              <a:cxnLst/>
              <a:rect r="r" b="b" t="t" l="l"/>
              <a:pathLst>
                <a:path h="1752092" w="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name="Group 10" id="10"/>
          <p:cNvGrpSpPr/>
          <p:nvPr/>
        </p:nvGrpSpPr>
        <p:grpSpPr>
          <a:xfrm rot="0">
            <a:off x="7263616" y="4018462"/>
            <a:ext cx="1166601" cy="1166601"/>
            <a:chOff x="0" y="0"/>
            <a:chExt cx="1555468" cy="1555468"/>
          </a:xfrm>
        </p:grpSpPr>
        <p:sp>
          <p:nvSpPr>
            <p:cNvPr name="Freeform 11" id="11"/>
            <p:cNvSpPr/>
            <p:nvPr/>
          </p:nvSpPr>
          <p:spPr>
            <a:xfrm flipH="false" flipV="false" rot="0">
              <a:off x="0" y="0"/>
              <a:ext cx="1555496" cy="1555496"/>
            </a:xfrm>
            <a:custGeom>
              <a:avLst/>
              <a:gdLst/>
              <a:ahLst/>
              <a:cxnLst/>
              <a:rect r="r" b="b" t="t" l="l"/>
              <a:pathLst>
                <a:path h="1555496" w="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name="Group 12" id="12"/>
          <p:cNvGrpSpPr/>
          <p:nvPr/>
        </p:nvGrpSpPr>
        <p:grpSpPr>
          <a:xfrm rot="0">
            <a:off x="1042986" y="6225292"/>
            <a:ext cx="6803931" cy="2650821"/>
            <a:chOff x="0" y="0"/>
            <a:chExt cx="9071908" cy="3534428"/>
          </a:xfrm>
        </p:grpSpPr>
        <p:sp>
          <p:nvSpPr>
            <p:cNvPr name="Freeform 13" id="13"/>
            <p:cNvSpPr/>
            <p:nvPr/>
          </p:nvSpPr>
          <p:spPr>
            <a:xfrm flipH="false" flipV="false" rot="0">
              <a:off x="0" y="0"/>
              <a:ext cx="9071864" cy="3534410"/>
            </a:xfrm>
            <a:custGeom>
              <a:avLst/>
              <a:gdLst/>
              <a:ahLst/>
              <a:cxnLst/>
              <a:rect r="r" b="b" t="t" l="l"/>
              <a:pathLst>
                <a:path h="3534410" w="9071864">
                  <a:moveTo>
                    <a:pt x="0" y="0"/>
                  </a:moveTo>
                  <a:lnTo>
                    <a:pt x="9071864" y="0"/>
                  </a:lnTo>
                  <a:lnTo>
                    <a:pt x="9071864" y="3534410"/>
                  </a:lnTo>
                  <a:lnTo>
                    <a:pt x="0" y="3534410"/>
                  </a:lnTo>
                </a:path>
              </a:pathLst>
            </a:custGeom>
            <a:solidFill>
              <a:srgbClr val="E72929"/>
            </a:solidFill>
          </p:spPr>
        </p:sp>
      </p:grpSp>
      <p:grpSp>
        <p:nvGrpSpPr>
          <p:cNvPr name="Group 14" id="14"/>
          <p:cNvGrpSpPr/>
          <p:nvPr/>
        </p:nvGrpSpPr>
        <p:grpSpPr>
          <a:xfrm rot="0">
            <a:off x="7189916" y="6893702"/>
            <a:ext cx="1314003" cy="1314003"/>
            <a:chOff x="0" y="0"/>
            <a:chExt cx="1752004" cy="1752004"/>
          </a:xfrm>
        </p:grpSpPr>
        <p:sp>
          <p:nvSpPr>
            <p:cNvPr name="Freeform 15" id="15"/>
            <p:cNvSpPr/>
            <p:nvPr/>
          </p:nvSpPr>
          <p:spPr>
            <a:xfrm flipH="false" flipV="false" rot="0">
              <a:off x="0" y="0"/>
              <a:ext cx="1752092" cy="1752092"/>
            </a:xfrm>
            <a:custGeom>
              <a:avLst/>
              <a:gdLst/>
              <a:ahLst/>
              <a:cxnLst/>
              <a:rect r="r" b="b" t="t" l="l"/>
              <a:pathLst>
                <a:path h="1752092" w="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name="Group 16" id="16"/>
          <p:cNvGrpSpPr/>
          <p:nvPr/>
        </p:nvGrpSpPr>
        <p:grpSpPr>
          <a:xfrm rot="0">
            <a:off x="7263616" y="6967402"/>
            <a:ext cx="1166601" cy="1166601"/>
            <a:chOff x="0" y="0"/>
            <a:chExt cx="1555468" cy="1555468"/>
          </a:xfrm>
        </p:grpSpPr>
        <p:sp>
          <p:nvSpPr>
            <p:cNvPr name="Freeform 17" id="17"/>
            <p:cNvSpPr/>
            <p:nvPr/>
          </p:nvSpPr>
          <p:spPr>
            <a:xfrm flipH="false" flipV="false" rot="0">
              <a:off x="0" y="0"/>
              <a:ext cx="1555496" cy="1555496"/>
            </a:xfrm>
            <a:custGeom>
              <a:avLst/>
              <a:gdLst/>
              <a:ahLst/>
              <a:cxnLst/>
              <a:rect r="r" b="b" t="t" l="l"/>
              <a:pathLst>
                <a:path h="1555496" w="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name="Group 18" id="18"/>
          <p:cNvGrpSpPr/>
          <p:nvPr/>
        </p:nvGrpSpPr>
        <p:grpSpPr>
          <a:xfrm rot="0">
            <a:off x="9784084" y="3276353"/>
            <a:ext cx="6803931" cy="2650821"/>
            <a:chOff x="0" y="0"/>
            <a:chExt cx="9071908" cy="3534428"/>
          </a:xfrm>
        </p:grpSpPr>
        <p:sp>
          <p:nvSpPr>
            <p:cNvPr name="Freeform 19" id="19"/>
            <p:cNvSpPr/>
            <p:nvPr/>
          </p:nvSpPr>
          <p:spPr>
            <a:xfrm flipH="false" flipV="false" rot="0">
              <a:off x="0" y="0"/>
              <a:ext cx="9071864" cy="3534410"/>
            </a:xfrm>
            <a:custGeom>
              <a:avLst/>
              <a:gdLst/>
              <a:ahLst/>
              <a:cxnLst/>
              <a:rect r="r" b="b" t="t" l="l"/>
              <a:pathLst>
                <a:path h="3534410" w="9071864">
                  <a:moveTo>
                    <a:pt x="0" y="0"/>
                  </a:moveTo>
                  <a:lnTo>
                    <a:pt x="9071864" y="0"/>
                  </a:lnTo>
                  <a:lnTo>
                    <a:pt x="9071864" y="3534410"/>
                  </a:lnTo>
                  <a:lnTo>
                    <a:pt x="0" y="3534410"/>
                  </a:lnTo>
                </a:path>
              </a:pathLst>
            </a:custGeom>
            <a:solidFill>
              <a:srgbClr val="E72929"/>
            </a:solidFill>
          </p:spPr>
        </p:sp>
      </p:grpSp>
      <p:grpSp>
        <p:nvGrpSpPr>
          <p:cNvPr name="Group 20" id="20"/>
          <p:cNvGrpSpPr/>
          <p:nvPr/>
        </p:nvGrpSpPr>
        <p:grpSpPr>
          <a:xfrm rot="0">
            <a:off x="15931014" y="3944762"/>
            <a:ext cx="1314003" cy="1314003"/>
            <a:chOff x="0" y="0"/>
            <a:chExt cx="1752004" cy="1752004"/>
          </a:xfrm>
        </p:grpSpPr>
        <p:sp>
          <p:nvSpPr>
            <p:cNvPr name="Freeform 21" id="21"/>
            <p:cNvSpPr/>
            <p:nvPr/>
          </p:nvSpPr>
          <p:spPr>
            <a:xfrm flipH="false" flipV="false" rot="0">
              <a:off x="0" y="0"/>
              <a:ext cx="1752092" cy="1752092"/>
            </a:xfrm>
            <a:custGeom>
              <a:avLst/>
              <a:gdLst/>
              <a:ahLst/>
              <a:cxnLst/>
              <a:rect r="r" b="b" t="t" l="l"/>
              <a:pathLst>
                <a:path h="1752092" w="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name="Group 22" id="22"/>
          <p:cNvGrpSpPr/>
          <p:nvPr/>
        </p:nvGrpSpPr>
        <p:grpSpPr>
          <a:xfrm rot="0">
            <a:off x="16004715" y="4018462"/>
            <a:ext cx="1166601" cy="1166601"/>
            <a:chOff x="0" y="0"/>
            <a:chExt cx="1555468" cy="1555468"/>
          </a:xfrm>
        </p:grpSpPr>
        <p:sp>
          <p:nvSpPr>
            <p:cNvPr name="Freeform 23" id="23"/>
            <p:cNvSpPr/>
            <p:nvPr/>
          </p:nvSpPr>
          <p:spPr>
            <a:xfrm flipH="false" flipV="false" rot="0">
              <a:off x="0" y="0"/>
              <a:ext cx="1555496" cy="1555496"/>
            </a:xfrm>
            <a:custGeom>
              <a:avLst/>
              <a:gdLst/>
              <a:ahLst/>
              <a:cxnLst/>
              <a:rect r="r" b="b" t="t" l="l"/>
              <a:pathLst>
                <a:path h="1555496" w="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grpSp>
        <p:nvGrpSpPr>
          <p:cNvPr name="Group 24" id="24"/>
          <p:cNvGrpSpPr/>
          <p:nvPr/>
        </p:nvGrpSpPr>
        <p:grpSpPr>
          <a:xfrm rot="0">
            <a:off x="9784084" y="6225292"/>
            <a:ext cx="6803931" cy="2650821"/>
            <a:chOff x="0" y="0"/>
            <a:chExt cx="9071908" cy="3534428"/>
          </a:xfrm>
        </p:grpSpPr>
        <p:sp>
          <p:nvSpPr>
            <p:cNvPr name="Freeform 25" id="25"/>
            <p:cNvSpPr/>
            <p:nvPr/>
          </p:nvSpPr>
          <p:spPr>
            <a:xfrm flipH="false" flipV="false" rot="0">
              <a:off x="0" y="0"/>
              <a:ext cx="9071864" cy="3534410"/>
            </a:xfrm>
            <a:custGeom>
              <a:avLst/>
              <a:gdLst/>
              <a:ahLst/>
              <a:cxnLst/>
              <a:rect r="r" b="b" t="t" l="l"/>
              <a:pathLst>
                <a:path h="3534410" w="9071864">
                  <a:moveTo>
                    <a:pt x="0" y="0"/>
                  </a:moveTo>
                  <a:lnTo>
                    <a:pt x="9071864" y="0"/>
                  </a:lnTo>
                  <a:lnTo>
                    <a:pt x="9071864" y="3534410"/>
                  </a:lnTo>
                  <a:lnTo>
                    <a:pt x="0" y="3534410"/>
                  </a:lnTo>
                </a:path>
              </a:pathLst>
            </a:custGeom>
            <a:solidFill>
              <a:srgbClr val="E72929"/>
            </a:solidFill>
          </p:spPr>
        </p:sp>
      </p:grpSp>
      <p:grpSp>
        <p:nvGrpSpPr>
          <p:cNvPr name="Group 26" id="26"/>
          <p:cNvGrpSpPr/>
          <p:nvPr/>
        </p:nvGrpSpPr>
        <p:grpSpPr>
          <a:xfrm rot="0">
            <a:off x="15931014" y="6893702"/>
            <a:ext cx="1314003" cy="1314003"/>
            <a:chOff x="0" y="0"/>
            <a:chExt cx="1752004" cy="1752004"/>
          </a:xfrm>
        </p:grpSpPr>
        <p:sp>
          <p:nvSpPr>
            <p:cNvPr name="Freeform 27" id="27"/>
            <p:cNvSpPr/>
            <p:nvPr/>
          </p:nvSpPr>
          <p:spPr>
            <a:xfrm flipH="false" flipV="false" rot="0">
              <a:off x="0" y="0"/>
              <a:ext cx="1752092" cy="1752092"/>
            </a:xfrm>
            <a:custGeom>
              <a:avLst/>
              <a:gdLst/>
              <a:ahLst/>
              <a:cxnLst/>
              <a:rect r="r" b="b" t="t" l="l"/>
              <a:pathLst>
                <a:path h="1752092" w="1752092">
                  <a:moveTo>
                    <a:pt x="0" y="876046"/>
                  </a:moveTo>
                  <a:cubicBezTo>
                    <a:pt x="0" y="392176"/>
                    <a:pt x="392176" y="0"/>
                    <a:pt x="876046" y="0"/>
                  </a:cubicBezTo>
                  <a:cubicBezTo>
                    <a:pt x="1359916" y="0"/>
                    <a:pt x="1752092" y="392176"/>
                    <a:pt x="1752092" y="876046"/>
                  </a:cubicBezTo>
                  <a:cubicBezTo>
                    <a:pt x="1752092" y="1359916"/>
                    <a:pt x="1359916" y="1752092"/>
                    <a:pt x="876046" y="1752092"/>
                  </a:cubicBezTo>
                  <a:cubicBezTo>
                    <a:pt x="392176" y="1752092"/>
                    <a:pt x="0" y="1359789"/>
                    <a:pt x="0" y="876046"/>
                  </a:cubicBezTo>
                  <a:close/>
                </a:path>
              </a:pathLst>
            </a:custGeom>
            <a:solidFill>
              <a:srgbClr val="FFFFFF"/>
            </a:solidFill>
          </p:spPr>
        </p:sp>
      </p:grpSp>
      <p:grpSp>
        <p:nvGrpSpPr>
          <p:cNvPr name="Group 28" id="28"/>
          <p:cNvGrpSpPr/>
          <p:nvPr/>
        </p:nvGrpSpPr>
        <p:grpSpPr>
          <a:xfrm rot="0">
            <a:off x="16004715" y="6967402"/>
            <a:ext cx="1166601" cy="1166601"/>
            <a:chOff x="0" y="0"/>
            <a:chExt cx="1555468" cy="1555468"/>
          </a:xfrm>
        </p:grpSpPr>
        <p:sp>
          <p:nvSpPr>
            <p:cNvPr name="Freeform 29" id="29"/>
            <p:cNvSpPr/>
            <p:nvPr/>
          </p:nvSpPr>
          <p:spPr>
            <a:xfrm flipH="false" flipV="false" rot="0">
              <a:off x="0" y="0"/>
              <a:ext cx="1555496" cy="1555496"/>
            </a:xfrm>
            <a:custGeom>
              <a:avLst/>
              <a:gdLst/>
              <a:ahLst/>
              <a:cxnLst/>
              <a:rect r="r" b="b" t="t" l="l"/>
              <a:pathLst>
                <a:path h="1555496" w="1555496">
                  <a:moveTo>
                    <a:pt x="0" y="777748"/>
                  </a:moveTo>
                  <a:cubicBezTo>
                    <a:pt x="0" y="348234"/>
                    <a:pt x="348234" y="0"/>
                    <a:pt x="777748" y="0"/>
                  </a:cubicBezTo>
                  <a:cubicBezTo>
                    <a:pt x="1207262" y="0"/>
                    <a:pt x="1555496" y="348234"/>
                    <a:pt x="1555496" y="777748"/>
                  </a:cubicBezTo>
                  <a:cubicBezTo>
                    <a:pt x="1555496" y="1207262"/>
                    <a:pt x="1207262" y="1555496"/>
                    <a:pt x="777748" y="1555496"/>
                  </a:cubicBezTo>
                  <a:cubicBezTo>
                    <a:pt x="348234" y="1555496"/>
                    <a:pt x="0" y="1207262"/>
                    <a:pt x="0" y="777748"/>
                  </a:cubicBezTo>
                  <a:close/>
                </a:path>
              </a:pathLst>
            </a:custGeom>
            <a:solidFill>
              <a:srgbClr val="E72929"/>
            </a:solidFill>
          </p:spPr>
        </p:sp>
      </p:grpSp>
      <p:sp>
        <p:nvSpPr>
          <p:cNvPr name="Freeform 30" id="30"/>
          <p:cNvSpPr/>
          <p:nvPr/>
        </p:nvSpPr>
        <p:spPr>
          <a:xfrm flipH="false" flipV="false" rot="0">
            <a:off x="16286606" y="7249294"/>
            <a:ext cx="602818" cy="602818"/>
          </a:xfrm>
          <a:custGeom>
            <a:avLst/>
            <a:gdLst/>
            <a:ahLst/>
            <a:cxnLst/>
            <a:rect r="r" b="b" t="t" l="l"/>
            <a:pathLst>
              <a:path h="602818" w="602818">
                <a:moveTo>
                  <a:pt x="0" y="0"/>
                </a:moveTo>
                <a:lnTo>
                  <a:pt x="602819" y="0"/>
                </a:lnTo>
                <a:lnTo>
                  <a:pt x="602819" y="602818"/>
                </a:lnTo>
                <a:lnTo>
                  <a:pt x="0" y="6028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6286606" y="4300354"/>
            <a:ext cx="602818" cy="602818"/>
          </a:xfrm>
          <a:custGeom>
            <a:avLst/>
            <a:gdLst/>
            <a:ahLst/>
            <a:cxnLst/>
            <a:rect r="r" b="b" t="t" l="l"/>
            <a:pathLst>
              <a:path h="602818" w="602818">
                <a:moveTo>
                  <a:pt x="0" y="0"/>
                </a:moveTo>
                <a:lnTo>
                  <a:pt x="602819" y="0"/>
                </a:lnTo>
                <a:lnTo>
                  <a:pt x="602819" y="602818"/>
                </a:lnTo>
                <a:lnTo>
                  <a:pt x="0" y="602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7545508" y="7249294"/>
            <a:ext cx="602818" cy="602818"/>
          </a:xfrm>
          <a:custGeom>
            <a:avLst/>
            <a:gdLst/>
            <a:ahLst/>
            <a:cxnLst/>
            <a:rect r="r" b="b" t="t" l="l"/>
            <a:pathLst>
              <a:path h="602818" w="602818">
                <a:moveTo>
                  <a:pt x="0" y="0"/>
                </a:moveTo>
                <a:lnTo>
                  <a:pt x="602818" y="0"/>
                </a:lnTo>
                <a:lnTo>
                  <a:pt x="602818" y="602818"/>
                </a:lnTo>
                <a:lnTo>
                  <a:pt x="0" y="6028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7545508" y="4300354"/>
            <a:ext cx="602818" cy="602818"/>
          </a:xfrm>
          <a:custGeom>
            <a:avLst/>
            <a:gdLst/>
            <a:ahLst/>
            <a:cxnLst/>
            <a:rect r="r" b="b" t="t" l="l"/>
            <a:pathLst>
              <a:path h="602818" w="602818">
                <a:moveTo>
                  <a:pt x="0" y="0"/>
                </a:moveTo>
                <a:lnTo>
                  <a:pt x="602818" y="0"/>
                </a:lnTo>
                <a:lnTo>
                  <a:pt x="602818" y="602818"/>
                </a:lnTo>
                <a:lnTo>
                  <a:pt x="0" y="602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4" id="34"/>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About the company</a:t>
            </a:r>
          </a:p>
        </p:txBody>
      </p:sp>
      <p:sp>
        <p:nvSpPr>
          <p:cNvPr name="TextBox 35" id="35"/>
          <p:cNvSpPr txBox="true"/>
          <p:nvPr/>
        </p:nvSpPr>
        <p:spPr>
          <a:xfrm rot="0">
            <a:off x="1351821" y="3484436"/>
            <a:ext cx="3390597" cy="523875"/>
          </a:xfrm>
          <a:prstGeom prst="rect">
            <a:avLst/>
          </a:prstGeom>
        </p:spPr>
        <p:txBody>
          <a:bodyPr anchor="t" rtlCol="false" tIns="0" lIns="0" bIns="0" rIns="0">
            <a:spAutoFit/>
          </a:bodyPr>
          <a:lstStyle/>
          <a:p>
            <a:pPr algn="l">
              <a:lnSpc>
                <a:spcPts val="3600"/>
              </a:lnSpc>
            </a:pPr>
            <a:r>
              <a:rPr lang="en-US" sz="3000" b="true">
                <a:solidFill>
                  <a:srgbClr val="FFFFFF"/>
                </a:solidFill>
                <a:latin typeface="Futura Ultra-Bold"/>
                <a:ea typeface="Futura Ultra-Bold"/>
                <a:cs typeface="Futura Ultra-Bold"/>
                <a:sym typeface="Futura Ultra-Bold"/>
              </a:rPr>
              <a:t>Organization</a:t>
            </a:r>
          </a:p>
        </p:txBody>
      </p:sp>
      <p:sp>
        <p:nvSpPr>
          <p:cNvPr name="TextBox 36" id="36"/>
          <p:cNvSpPr txBox="true"/>
          <p:nvPr/>
        </p:nvSpPr>
        <p:spPr>
          <a:xfrm rot="0">
            <a:off x="1351819" y="4008401"/>
            <a:ext cx="5529262" cy="1234440"/>
          </a:xfrm>
          <a:prstGeom prst="rect">
            <a:avLst/>
          </a:prstGeom>
        </p:spPr>
        <p:txBody>
          <a:bodyPr anchor="t" rtlCol="false" tIns="0" lIns="0" bIns="0" rIns="0">
            <a:spAutoFit/>
          </a:bodyPr>
          <a:lstStyle/>
          <a:p>
            <a:pPr algn="l">
              <a:lnSpc>
                <a:spcPts val="3240"/>
              </a:lnSpc>
            </a:pPr>
            <a:r>
              <a:rPr lang="en-US" sz="1800">
                <a:solidFill>
                  <a:srgbClr val="FFFFFF"/>
                </a:solidFill>
                <a:latin typeface="Futura"/>
                <a:ea typeface="Futura"/>
                <a:cs typeface="Futura"/>
                <a:sym typeface="Futura"/>
              </a:rPr>
              <a:t>XYZ is a modern online learning marketplace that connects learners with high-quality courses across technology, business, and creative fields.</a:t>
            </a:r>
          </a:p>
        </p:txBody>
      </p:sp>
      <p:sp>
        <p:nvSpPr>
          <p:cNvPr name="TextBox 37" id="37"/>
          <p:cNvSpPr txBox="true"/>
          <p:nvPr/>
        </p:nvSpPr>
        <p:spPr>
          <a:xfrm rot="0">
            <a:off x="10092919" y="3484436"/>
            <a:ext cx="3390597" cy="523875"/>
          </a:xfrm>
          <a:prstGeom prst="rect">
            <a:avLst/>
          </a:prstGeom>
        </p:spPr>
        <p:txBody>
          <a:bodyPr anchor="t" rtlCol="false" tIns="0" lIns="0" bIns="0" rIns="0">
            <a:spAutoFit/>
          </a:bodyPr>
          <a:lstStyle/>
          <a:p>
            <a:pPr algn="l">
              <a:lnSpc>
                <a:spcPts val="3600"/>
              </a:lnSpc>
            </a:pPr>
            <a:r>
              <a:rPr lang="en-US" sz="3000" b="true">
                <a:solidFill>
                  <a:srgbClr val="FFFFFF"/>
                </a:solidFill>
                <a:latin typeface="Futura Ultra-Bold"/>
                <a:ea typeface="Futura Ultra-Bold"/>
                <a:cs typeface="Futura Ultra-Bold"/>
                <a:sym typeface="Futura Ultra-Bold"/>
              </a:rPr>
              <a:t>Mission</a:t>
            </a:r>
          </a:p>
        </p:txBody>
      </p:sp>
      <p:sp>
        <p:nvSpPr>
          <p:cNvPr name="TextBox 38" id="38"/>
          <p:cNvSpPr txBox="true"/>
          <p:nvPr/>
        </p:nvSpPr>
        <p:spPr>
          <a:xfrm rot="0">
            <a:off x="10092918" y="4008401"/>
            <a:ext cx="5529262" cy="824865"/>
          </a:xfrm>
          <a:prstGeom prst="rect">
            <a:avLst/>
          </a:prstGeom>
        </p:spPr>
        <p:txBody>
          <a:bodyPr anchor="t" rtlCol="false" tIns="0" lIns="0" bIns="0" rIns="0">
            <a:spAutoFit/>
          </a:bodyPr>
          <a:lstStyle/>
          <a:p>
            <a:pPr algn="l">
              <a:lnSpc>
                <a:spcPts val="3240"/>
              </a:lnSpc>
            </a:pPr>
            <a:r>
              <a:rPr lang="en-US" sz="1800">
                <a:solidFill>
                  <a:srgbClr val="FFFFFF"/>
                </a:solidFill>
                <a:latin typeface="Futura"/>
                <a:ea typeface="Futura"/>
                <a:cs typeface="Futura"/>
                <a:sym typeface="Futura"/>
              </a:rPr>
              <a:t>To make high-quality, affordable education accessible to every learner—anytime, anywhere.</a:t>
            </a:r>
          </a:p>
        </p:txBody>
      </p:sp>
      <p:sp>
        <p:nvSpPr>
          <p:cNvPr name="TextBox 39" id="39"/>
          <p:cNvSpPr txBox="true"/>
          <p:nvPr/>
        </p:nvSpPr>
        <p:spPr>
          <a:xfrm rot="0">
            <a:off x="1351821" y="6433375"/>
            <a:ext cx="3390597" cy="523875"/>
          </a:xfrm>
          <a:prstGeom prst="rect">
            <a:avLst/>
          </a:prstGeom>
        </p:spPr>
        <p:txBody>
          <a:bodyPr anchor="t" rtlCol="false" tIns="0" lIns="0" bIns="0" rIns="0">
            <a:spAutoFit/>
          </a:bodyPr>
          <a:lstStyle/>
          <a:p>
            <a:pPr algn="l">
              <a:lnSpc>
                <a:spcPts val="3600"/>
              </a:lnSpc>
            </a:pPr>
            <a:r>
              <a:rPr lang="en-US" sz="3000" b="true">
                <a:solidFill>
                  <a:srgbClr val="FFFFFF"/>
                </a:solidFill>
                <a:latin typeface="Futura Ultra-Bold"/>
                <a:ea typeface="Futura Ultra-Bold"/>
                <a:cs typeface="Futura Ultra-Bold"/>
                <a:sym typeface="Futura Ultra-Bold"/>
              </a:rPr>
              <a:t>Vision</a:t>
            </a:r>
          </a:p>
        </p:txBody>
      </p:sp>
      <p:sp>
        <p:nvSpPr>
          <p:cNvPr name="TextBox 40" id="40"/>
          <p:cNvSpPr txBox="true"/>
          <p:nvPr/>
        </p:nvSpPr>
        <p:spPr>
          <a:xfrm rot="0">
            <a:off x="1351819" y="6957340"/>
            <a:ext cx="5529262" cy="1234440"/>
          </a:xfrm>
          <a:prstGeom prst="rect">
            <a:avLst/>
          </a:prstGeom>
        </p:spPr>
        <p:txBody>
          <a:bodyPr anchor="t" rtlCol="false" tIns="0" lIns="0" bIns="0" rIns="0">
            <a:spAutoFit/>
          </a:bodyPr>
          <a:lstStyle/>
          <a:p>
            <a:pPr algn="l">
              <a:lnSpc>
                <a:spcPts val="3240"/>
              </a:lnSpc>
            </a:pPr>
            <a:r>
              <a:rPr lang="en-US" sz="1800">
                <a:solidFill>
                  <a:srgbClr val="FFFFFF"/>
                </a:solidFill>
                <a:latin typeface="Futura"/>
                <a:ea typeface="Futura"/>
                <a:cs typeface="Futura"/>
                <a:sym typeface="Futura"/>
              </a:rPr>
              <a:t>To become the most trusted learning ecosystem where personalised learning paths empower individuals to achieve their career goals.</a:t>
            </a:r>
          </a:p>
        </p:txBody>
      </p:sp>
      <p:sp>
        <p:nvSpPr>
          <p:cNvPr name="TextBox 41" id="41"/>
          <p:cNvSpPr txBox="true"/>
          <p:nvPr/>
        </p:nvSpPr>
        <p:spPr>
          <a:xfrm rot="0">
            <a:off x="10092919" y="6433375"/>
            <a:ext cx="3390597" cy="523875"/>
          </a:xfrm>
          <a:prstGeom prst="rect">
            <a:avLst/>
          </a:prstGeom>
        </p:spPr>
        <p:txBody>
          <a:bodyPr anchor="t" rtlCol="false" tIns="0" lIns="0" bIns="0" rIns="0">
            <a:spAutoFit/>
          </a:bodyPr>
          <a:lstStyle/>
          <a:p>
            <a:pPr algn="l">
              <a:lnSpc>
                <a:spcPts val="3600"/>
              </a:lnSpc>
            </a:pPr>
            <a:r>
              <a:rPr lang="en-US" sz="3000" b="true">
                <a:solidFill>
                  <a:srgbClr val="FFFFFF"/>
                </a:solidFill>
                <a:latin typeface="Futura Ultra-Bold"/>
                <a:ea typeface="Futura Ultra-Bold"/>
                <a:cs typeface="Futura Ultra-Bold"/>
                <a:sym typeface="Futura Ultra-Bold"/>
              </a:rPr>
              <a:t>Core values</a:t>
            </a:r>
          </a:p>
        </p:txBody>
      </p:sp>
      <p:sp>
        <p:nvSpPr>
          <p:cNvPr name="TextBox 42" id="42"/>
          <p:cNvSpPr txBox="true"/>
          <p:nvPr/>
        </p:nvSpPr>
        <p:spPr>
          <a:xfrm rot="0">
            <a:off x="10092918" y="6957340"/>
            <a:ext cx="5529262" cy="824865"/>
          </a:xfrm>
          <a:prstGeom prst="rect">
            <a:avLst/>
          </a:prstGeom>
        </p:spPr>
        <p:txBody>
          <a:bodyPr anchor="t" rtlCol="false" tIns="0" lIns="0" bIns="0" rIns="0">
            <a:spAutoFit/>
          </a:bodyPr>
          <a:lstStyle/>
          <a:p>
            <a:pPr algn="l">
              <a:lnSpc>
                <a:spcPts val="3240"/>
              </a:lnSpc>
            </a:pPr>
            <a:r>
              <a:rPr lang="en-US" sz="1800">
                <a:solidFill>
                  <a:srgbClr val="FFFFFF"/>
                </a:solidFill>
                <a:latin typeface="Futura"/>
                <a:ea typeface="Futura"/>
                <a:cs typeface="Futura"/>
                <a:sym typeface="Futura"/>
              </a:rPr>
              <a:t>Learner-First Approach,Innovation,Accessibility Integrity</a:t>
            </a:r>
          </a:p>
          <a:p>
            <a:pPr algn="l">
              <a:lnSpc>
                <a:spcPts val="32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4" id="4"/>
          <p:cNvGrpSpPr/>
          <p:nvPr/>
        </p:nvGrpSpPr>
        <p:grpSpPr>
          <a:xfrm rot="0">
            <a:off x="0" y="519746"/>
            <a:ext cx="936307" cy="1165718"/>
            <a:chOff x="0" y="0"/>
            <a:chExt cx="1248410" cy="1554290"/>
          </a:xfrm>
        </p:grpSpPr>
        <p:sp>
          <p:nvSpPr>
            <p:cNvPr name="Freeform 5" id="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name="Group 6" id="6"/>
          <p:cNvGrpSpPr/>
          <p:nvPr/>
        </p:nvGrpSpPr>
        <p:grpSpPr>
          <a:xfrm rot="0">
            <a:off x="6343389" y="6266341"/>
            <a:ext cx="2609772" cy="2609772"/>
            <a:chOff x="0" y="0"/>
            <a:chExt cx="3479696" cy="3479696"/>
          </a:xfrm>
        </p:grpSpPr>
        <p:sp>
          <p:nvSpPr>
            <p:cNvPr name="Freeform 7" id="7"/>
            <p:cNvSpPr/>
            <p:nvPr/>
          </p:nvSpPr>
          <p:spPr>
            <a:xfrm flipH="false" flipV="false" rot="0">
              <a:off x="0" y="0"/>
              <a:ext cx="3479673" cy="3479673"/>
            </a:xfrm>
            <a:custGeom>
              <a:avLst/>
              <a:gdLst/>
              <a:ahLst/>
              <a:cxnLst/>
              <a:rect r="r" b="b" t="t" l="l"/>
              <a:pathLst>
                <a:path h="3479673" w="3479673">
                  <a:moveTo>
                    <a:pt x="3479673" y="0"/>
                  </a:moveTo>
                  <a:lnTo>
                    <a:pt x="0" y="0"/>
                  </a:lnTo>
                  <a:lnTo>
                    <a:pt x="0" y="3479673"/>
                  </a:lnTo>
                  <a:lnTo>
                    <a:pt x="3479673" y="3479673"/>
                  </a:lnTo>
                  <a:close/>
                </a:path>
              </a:pathLst>
            </a:custGeom>
            <a:solidFill>
              <a:srgbClr val="DDDDDD"/>
            </a:solidFill>
          </p:spPr>
        </p:sp>
      </p:grpSp>
      <p:grpSp>
        <p:nvGrpSpPr>
          <p:cNvPr name="Group 8" id="8"/>
          <p:cNvGrpSpPr/>
          <p:nvPr/>
        </p:nvGrpSpPr>
        <p:grpSpPr>
          <a:xfrm rot="0">
            <a:off x="9334840" y="6266341"/>
            <a:ext cx="2609772" cy="2609772"/>
            <a:chOff x="0" y="0"/>
            <a:chExt cx="3479696" cy="3479696"/>
          </a:xfrm>
        </p:grpSpPr>
        <p:sp>
          <p:nvSpPr>
            <p:cNvPr name="Freeform 9" id="9"/>
            <p:cNvSpPr/>
            <p:nvPr/>
          </p:nvSpPr>
          <p:spPr>
            <a:xfrm flipH="false" flipV="false" rot="0">
              <a:off x="0" y="0"/>
              <a:ext cx="3479673" cy="3479673"/>
            </a:xfrm>
            <a:custGeom>
              <a:avLst/>
              <a:gdLst/>
              <a:ahLst/>
              <a:cxnLst/>
              <a:rect r="r" b="b" t="t" l="l"/>
              <a:pathLst>
                <a:path h="3479673" w="3479673">
                  <a:moveTo>
                    <a:pt x="3479673" y="0"/>
                  </a:moveTo>
                  <a:lnTo>
                    <a:pt x="0" y="0"/>
                  </a:lnTo>
                  <a:lnTo>
                    <a:pt x="0" y="3479673"/>
                  </a:lnTo>
                  <a:lnTo>
                    <a:pt x="3479673" y="3479673"/>
                  </a:lnTo>
                  <a:close/>
                </a:path>
              </a:pathLst>
            </a:custGeom>
            <a:solidFill>
              <a:srgbClr val="E72929"/>
            </a:solidFill>
          </p:spPr>
        </p:sp>
      </p:grpSp>
      <p:grpSp>
        <p:nvGrpSpPr>
          <p:cNvPr name="Group 10" id="10"/>
          <p:cNvGrpSpPr/>
          <p:nvPr/>
        </p:nvGrpSpPr>
        <p:grpSpPr>
          <a:xfrm rot="0">
            <a:off x="6343389" y="3276352"/>
            <a:ext cx="5601224" cy="2609772"/>
            <a:chOff x="0" y="0"/>
            <a:chExt cx="7468298" cy="3479696"/>
          </a:xfrm>
        </p:grpSpPr>
        <p:sp>
          <p:nvSpPr>
            <p:cNvPr name="Freeform 11" id="11"/>
            <p:cNvSpPr/>
            <p:nvPr/>
          </p:nvSpPr>
          <p:spPr>
            <a:xfrm flipH="false" flipV="false" rot="0">
              <a:off x="0" y="0"/>
              <a:ext cx="7468235" cy="3479673"/>
            </a:xfrm>
            <a:custGeom>
              <a:avLst/>
              <a:gdLst/>
              <a:ahLst/>
              <a:cxnLst/>
              <a:rect r="r" b="b" t="t" l="l"/>
              <a:pathLst>
                <a:path h="3479673" w="7468235">
                  <a:moveTo>
                    <a:pt x="7468235" y="0"/>
                  </a:moveTo>
                  <a:lnTo>
                    <a:pt x="0" y="0"/>
                  </a:lnTo>
                  <a:lnTo>
                    <a:pt x="0" y="3479673"/>
                  </a:lnTo>
                  <a:lnTo>
                    <a:pt x="7468235" y="3479673"/>
                  </a:lnTo>
                  <a:close/>
                </a:path>
              </a:pathLst>
            </a:custGeom>
            <a:blipFill>
              <a:blip r:embed="rId2"/>
              <a:stretch>
                <a:fillRect l="0" t="-21496" r="0" b="-21496"/>
              </a:stretch>
            </a:blipFill>
          </p:spPr>
        </p:sp>
      </p:grpSp>
      <p:sp>
        <p:nvSpPr>
          <p:cNvPr name="Freeform 12" id="12"/>
          <p:cNvSpPr/>
          <p:nvPr/>
        </p:nvSpPr>
        <p:spPr>
          <a:xfrm flipH="false" flipV="false" rot="0">
            <a:off x="6993228" y="6916180"/>
            <a:ext cx="1310094" cy="1310094"/>
          </a:xfrm>
          <a:custGeom>
            <a:avLst/>
            <a:gdLst/>
            <a:ahLst/>
            <a:cxnLst/>
            <a:rect r="r" b="b" t="t" l="l"/>
            <a:pathLst>
              <a:path h="1310094" w="1310094">
                <a:moveTo>
                  <a:pt x="0" y="0"/>
                </a:moveTo>
                <a:lnTo>
                  <a:pt x="1310094" y="0"/>
                </a:lnTo>
                <a:lnTo>
                  <a:pt x="1310094" y="1310095"/>
                </a:lnTo>
                <a:lnTo>
                  <a:pt x="0" y="13100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984679" y="6916180"/>
            <a:ext cx="1310094" cy="1310094"/>
          </a:xfrm>
          <a:custGeom>
            <a:avLst/>
            <a:gdLst/>
            <a:ahLst/>
            <a:cxnLst/>
            <a:rect r="r" b="b" t="t" l="l"/>
            <a:pathLst>
              <a:path h="1310094" w="1310094">
                <a:moveTo>
                  <a:pt x="0" y="0"/>
                </a:moveTo>
                <a:lnTo>
                  <a:pt x="1310095" y="0"/>
                </a:lnTo>
                <a:lnTo>
                  <a:pt x="1310095" y="1310095"/>
                </a:lnTo>
                <a:lnTo>
                  <a:pt x="0" y="13100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5 Analytical Features</a:t>
            </a:r>
          </a:p>
        </p:txBody>
      </p:sp>
      <p:sp>
        <p:nvSpPr>
          <p:cNvPr name="TextBox 15" id="15"/>
          <p:cNvSpPr txBox="true"/>
          <p:nvPr/>
        </p:nvSpPr>
        <p:spPr>
          <a:xfrm rot="0">
            <a:off x="1149795" y="2917266"/>
            <a:ext cx="4690816" cy="18954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Cou</a:t>
            </a:r>
            <a:r>
              <a:rPr lang="en-US" sz="3000" b="true">
                <a:solidFill>
                  <a:srgbClr val="E72929"/>
                </a:solidFill>
                <a:latin typeface="Futura Ultra-Bold"/>
                <a:ea typeface="Futura Ultra-Bold"/>
                <a:cs typeface="Futura Ultra-Bold"/>
                <a:sym typeface="Futura Ultra-Bold"/>
              </a:rPr>
              <a:t>rse Recommendation Engine (Personalized Learning Path)</a:t>
            </a:r>
          </a:p>
        </p:txBody>
      </p:sp>
      <p:sp>
        <p:nvSpPr>
          <p:cNvPr name="TextBox 16" id="16"/>
          <p:cNvSpPr txBox="true"/>
          <p:nvPr/>
        </p:nvSpPr>
        <p:spPr>
          <a:xfrm rot="0">
            <a:off x="1149795" y="4823460"/>
            <a:ext cx="4933007" cy="1234440"/>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A recommendation system that uses Uses user history, ratings, and categories to recommend courses.</a:t>
            </a:r>
          </a:p>
        </p:txBody>
      </p:sp>
      <p:sp>
        <p:nvSpPr>
          <p:cNvPr name="TextBox 17" id="17"/>
          <p:cNvSpPr txBox="true"/>
          <p:nvPr/>
        </p:nvSpPr>
        <p:spPr>
          <a:xfrm rot="0">
            <a:off x="12241997" y="2752477"/>
            <a:ext cx="4735836" cy="9810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Instru</a:t>
            </a:r>
            <a:r>
              <a:rPr lang="en-US" sz="3000" b="true">
                <a:solidFill>
                  <a:srgbClr val="E72929"/>
                </a:solidFill>
                <a:latin typeface="Futura Ultra-Bold"/>
                <a:ea typeface="Futura Ultra-Bold"/>
                <a:cs typeface="Futura Ultra-Bold"/>
                <a:sym typeface="Futura Ultra-Bold"/>
              </a:rPr>
              <a:t>ctor Performance Dashboard</a:t>
            </a:r>
          </a:p>
        </p:txBody>
      </p:sp>
      <p:sp>
        <p:nvSpPr>
          <p:cNvPr name="TextBox 18" id="18"/>
          <p:cNvSpPr txBox="true"/>
          <p:nvPr/>
        </p:nvSpPr>
        <p:spPr>
          <a:xfrm rot="0">
            <a:off x="12340583" y="3954656"/>
            <a:ext cx="4918717" cy="8248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Tracks course ratings, completion rate, student feedback, revenue for instructors.</a:t>
            </a:r>
          </a:p>
        </p:txBody>
      </p:sp>
      <p:sp>
        <p:nvSpPr>
          <p:cNvPr name="TextBox 19" id="19"/>
          <p:cNvSpPr txBox="true"/>
          <p:nvPr/>
        </p:nvSpPr>
        <p:spPr>
          <a:xfrm rot="0">
            <a:off x="12432023" y="5076825"/>
            <a:ext cx="4735836" cy="9810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Cou</a:t>
            </a:r>
            <a:r>
              <a:rPr lang="en-US" sz="3000" b="true">
                <a:solidFill>
                  <a:srgbClr val="E72929"/>
                </a:solidFill>
                <a:latin typeface="Futura Ultra-Bold"/>
                <a:ea typeface="Futura Ultra-Bold"/>
                <a:cs typeface="Futura Ultra-Bold"/>
                <a:sym typeface="Futura Ultra-Bold"/>
              </a:rPr>
              <a:t>rse Engagement Analytics</a:t>
            </a:r>
          </a:p>
        </p:txBody>
      </p:sp>
      <p:sp>
        <p:nvSpPr>
          <p:cNvPr name="TextBox 20" id="20"/>
          <p:cNvSpPr txBox="true"/>
          <p:nvPr/>
        </p:nvSpPr>
        <p:spPr>
          <a:xfrm rot="0">
            <a:off x="12432023" y="6091315"/>
            <a:ext cx="4918717" cy="8248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Video watch time, drop-off points, daily/weekly activity heatmaps.</a:t>
            </a:r>
          </a:p>
        </p:txBody>
      </p:sp>
      <p:sp>
        <p:nvSpPr>
          <p:cNvPr name="TextBox 21" id="21"/>
          <p:cNvSpPr txBox="true"/>
          <p:nvPr/>
        </p:nvSpPr>
        <p:spPr>
          <a:xfrm rot="0">
            <a:off x="12484188" y="7047353"/>
            <a:ext cx="4690816" cy="9810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Conve</a:t>
            </a:r>
            <a:r>
              <a:rPr lang="en-US" sz="3000" b="true">
                <a:solidFill>
                  <a:srgbClr val="E72929"/>
                </a:solidFill>
                <a:latin typeface="Futura Ultra-Bold"/>
                <a:ea typeface="Futura Ultra-Bold"/>
                <a:cs typeface="Futura Ultra-Bold"/>
                <a:sym typeface="Futura Ultra-Bold"/>
              </a:rPr>
              <a:t>rsion Funnel Analytics</a:t>
            </a:r>
          </a:p>
        </p:txBody>
      </p:sp>
      <p:sp>
        <p:nvSpPr>
          <p:cNvPr name="TextBox 22" id="22"/>
          <p:cNvSpPr txBox="true"/>
          <p:nvPr/>
        </p:nvSpPr>
        <p:spPr>
          <a:xfrm rot="0">
            <a:off x="12484188" y="8066527"/>
            <a:ext cx="4933007" cy="8248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Track users from: Browse → View Course → Add to Cart → Purchase.</a:t>
            </a:r>
          </a:p>
        </p:txBody>
      </p:sp>
      <p:sp>
        <p:nvSpPr>
          <p:cNvPr name="TextBox 23" id="23"/>
          <p:cNvSpPr txBox="true"/>
          <p:nvPr/>
        </p:nvSpPr>
        <p:spPr>
          <a:xfrm rot="0">
            <a:off x="1108905" y="6143625"/>
            <a:ext cx="4691559" cy="18954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S</a:t>
            </a:r>
            <a:r>
              <a:rPr lang="en-US" sz="3000" b="true">
                <a:solidFill>
                  <a:srgbClr val="E72929"/>
                </a:solidFill>
                <a:latin typeface="Futura Ultra-Bold"/>
                <a:ea typeface="Futura Ultra-Bold"/>
                <a:cs typeface="Futura Ultra-Bold"/>
                <a:sym typeface="Futura Ultra-Bold"/>
              </a:rPr>
              <a:t>earch Behavior Analytics (Top Keywords, CTR, Zero-result search)</a:t>
            </a:r>
          </a:p>
        </p:txBody>
      </p:sp>
      <p:sp>
        <p:nvSpPr>
          <p:cNvPr name="TextBox 24" id="24"/>
          <p:cNvSpPr txBox="true"/>
          <p:nvPr/>
        </p:nvSpPr>
        <p:spPr>
          <a:xfrm rot="0">
            <a:off x="1028700" y="8101090"/>
            <a:ext cx="4933007" cy="824865"/>
          </a:xfrm>
          <a:prstGeom prst="rect">
            <a:avLst/>
          </a:prstGeom>
        </p:spPr>
        <p:txBody>
          <a:bodyPr anchor="t" rtlCol="false" tIns="0" lIns="0" bIns="0" rIns="0">
            <a:spAutoFit/>
          </a:bodyPr>
          <a:lstStyle/>
          <a:p>
            <a:pPr algn="l">
              <a:lnSpc>
                <a:spcPts val="3240"/>
              </a:lnSpc>
            </a:pPr>
            <a:r>
              <a:rPr lang="en-US" sz="1800">
                <a:solidFill>
                  <a:srgbClr val="000000"/>
                </a:solidFill>
                <a:latin typeface="Futura"/>
                <a:ea typeface="Futura"/>
                <a:cs typeface="Futura"/>
                <a:sym typeface="Futura"/>
              </a:rPr>
              <a:t>Analyze what students search, click and what they don’t find.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43595" y="3276352"/>
            <a:ext cx="8501418" cy="5599761"/>
            <a:chOff x="0" y="0"/>
            <a:chExt cx="11335224" cy="7466348"/>
          </a:xfrm>
        </p:grpSpPr>
        <p:grpSp>
          <p:nvGrpSpPr>
            <p:cNvPr name="Group 3" id="3"/>
            <p:cNvGrpSpPr/>
            <p:nvPr/>
          </p:nvGrpSpPr>
          <p:grpSpPr>
            <a:xfrm rot="0">
              <a:off x="3927764" y="0"/>
              <a:ext cx="3479696" cy="6006314"/>
              <a:chOff x="0" y="0"/>
              <a:chExt cx="3479696" cy="6006314"/>
            </a:xfrm>
          </p:grpSpPr>
          <p:sp>
            <p:nvSpPr>
              <p:cNvPr name="Freeform 4" id="4"/>
              <p:cNvSpPr/>
              <p:nvPr/>
            </p:nvSpPr>
            <p:spPr>
              <a:xfrm flipH="false" flipV="false" rot="0">
                <a:off x="0" y="0"/>
                <a:ext cx="3479673" cy="6006338"/>
              </a:xfrm>
              <a:custGeom>
                <a:avLst/>
                <a:gdLst/>
                <a:ahLst/>
                <a:cxnLst/>
                <a:rect r="r" b="b" t="t" l="l"/>
                <a:pathLst>
                  <a:path h="6006338" w="3479673">
                    <a:moveTo>
                      <a:pt x="3479673" y="0"/>
                    </a:moveTo>
                    <a:lnTo>
                      <a:pt x="0" y="0"/>
                    </a:lnTo>
                    <a:lnTo>
                      <a:pt x="0" y="6006338"/>
                    </a:lnTo>
                    <a:lnTo>
                      <a:pt x="3479673" y="6006338"/>
                    </a:lnTo>
                    <a:close/>
                  </a:path>
                </a:pathLst>
              </a:custGeom>
              <a:blipFill>
                <a:blip r:embed="rId2"/>
                <a:stretch>
                  <a:fillRect l="-7501" t="0" r="-7501" b="0"/>
                </a:stretch>
              </a:blipFill>
            </p:spPr>
          </p:sp>
        </p:grpSp>
        <p:grpSp>
          <p:nvGrpSpPr>
            <p:cNvPr name="Group 5" id="5"/>
            <p:cNvGrpSpPr/>
            <p:nvPr/>
          </p:nvGrpSpPr>
          <p:grpSpPr>
            <a:xfrm rot="0">
              <a:off x="7855528" y="1460034"/>
              <a:ext cx="3479696" cy="6006314"/>
              <a:chOff x="0" y="0"/>
              <a:chExt cx="3479696" cy="6006314"/>
            </a:xfrm>
          </p:grpSpPr>
          <p:sp>
            <p:nvSpPr>
              <p:cNvPr name="Freeform 6" id="6"/>
              <p:cNvSpPr/>
              <p:nvPr/>
            </p:nvSpPr>
            <p:spPr>
              <a:xfrm flipH="false" flipV="false" rot="0">
                <a:off x="0" y="0"/>
                <a:ext cx="3479673" cy="6006338"/>
              </a:xfrm>
              <a:custGeom>
                <a:avLst/>
                <a:gdLst/>
                <a:ahLst/>
                <a:cxnLst/>
                <a:rect r="r" b="b" t="t" l="l"/>
                <a:pathLst>
                  <a:path h="6006338" w="3479673">
                    <a:moveTo>
                      <a:pt x="3479673" y="0"/>
                    </a:moveTo>
                    <a:lnTo>
                      <a:pt x="0" y="0"/>
                    </a:lnTo>
                    <a:lnTo>
                      <a:pt x="0" y="6006338"/>
                    </a:lnTo>
                    <a:lnTo>
                      <a:pt x="3479673" y="6006338"/>
                    </a:lnTo>
                    <a:close/>
                  </a:path>
                </a:pathLst>
              </a:custGeom>
              <a:blipFill>
                <a:blip r:embed="rId3"/>
                <a:stretch>
                  <a:fillRect l="-7501" t="0" r="-7501" b="0"/>
                </a:stretch>
              </a:blipFill>
            </p:spPr>
          </p:sp>
        </p:grpSp>
        <p:grpSp>
          <p:nvGrpSpPr>
            <p:cNvPr name="Group 7" id="7"/>
            <p:cNvGrpSpPr/>
            <p:nvPr/>
          </p:nvGrpSpPr>
          <p:grpSpPr>
            <a:xfrm rot="0">
              <a:off x="0" y="1460034"/>
              <a:ext cx="3479696" cy="6006314"/>
              <a:chOff x="0" y="0"/>
              <a:chExt cx="3479696" cy="6006314"/>
            </a:xfrm>
          </p:grpSpPr>
          <p:sp>
            <p:nvSpPr>
              <p:cNvPr name="Freeform 8" id="8"/>
              <p:cNvSpPr/>
              <p:nvPr/>
            </p:nvSpPr>
            <p:spPr>
              <a:xfrm flipH="false" flipV="false" rot="0">
                <a:off x="0" y="0"/>
                <a:ext cx="3479673" cy="6006338"/>
              </a:xfrm>
              <a:custGeom>
                <a:avLst/>
                <a:gdLst/>
                <a:ahLst/>
                <a:cxnLst/>
                <a:rect r="r" b="b" t="t" l="l"/>
                <a:pathLst>
                  <a:path h="6006338" w="3479673">
                    <a:moveTo>
                      <a:pt x="3479673" y="0"/>
                    </a:moveTo>
                    <a:lnTo>
                      <a:pt x="0" y="0"/>
                    </a:lnTo>
                    <a:lnTo>
                      <a:pt x="0" y="6006338"/>
                    </a:lnTo>
                    <a:lnTo>
                      <a:pt x="3479673" y="6006338"/>
                    </a:lnTo>
                    <a:close/>
                  </a:path>
                </a:pathLst>
              </a:custGeom>
              <a:blipFill>
                <a:blip r:embed="rId4"/>
                <a:stretch>
                  <a:fillRect l="-7501" t="0" r="-7501" b="0"/>
                </a:stretch>
              </a:blipFill>
            </p:spPr>
          </p:sp>
        </p:grpSp>
      </p:grpSp>
      <p:sp>
        <p:nvSpPr>
          <p:cNvPr name="TextBox 9" id="9"/>
          <p:cNvSpPr txBox="true"/>
          <p:nvPr/>
        </p:nvSpPr>
        <p:spPr>
          <a:xfrm rot="0">
            <a:off x="1028700" y="2981077"/>
            <a:ext cx="6577707" cy="5238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What is it?</a:t>
            </a:r>
          </a:p>
        </p:txBody>
      </p:sp>
      <p:sp>
        <p:nvSpPr>
          <p:cNvPr name="TextBox 10" id="10"/>
          <p:cNvSpPr txBox="true"/>
          <p:nvPr/>
        </p:nvSpPr>
        <p:spPr>
          <a:xfrm rot="0">
            <a:off x="1028700" y="3665017"/>
            <a:ext cx="6577707" cy="4956811"/>
          </a:xfrm>
          <a:prstGeom prst="rect">
            <a:avLst/>
          </a:prstGeom>
        </p:spPr>
        <p:txBody>
          <a:bodyPr anchor="t" rtlCol="false" tIns="0" lIns="0" bIns="0" rIns="0">
            <a:spAutoFit/>
          </a:bodyPr>
          <a:lstStyle/>
          <a:p>
            <a:pPr algn="l">
              <a:lnSpc>
                <a:spcPts val="3959"/>
              </a:lnSpc>
            </a:pPr>
            <a:r>
              <a:rPr lang="en-US" sz="2199">
                <a:solidFill>
                  <a:srgbClr val="000000"/>
                </a:solidFill>
                <a:latin typeface="Futura"/>
                <a:ea typeface="Futura"/>
                <a:cs typeface="Futura"/>
                <a:sym typeface="Futura"/>
              </a:rPr>
              <a:t>Search Behaviour Analytics helps understand how users interact with the search function on a digital platform. By analysing what users search for, how often they search, what they click on, and whether they eventually convert, platforms can identify user intent, improve content discovery, and optimize recommendations. This analysis helps bridge the gap between user expectations and the platform’s offerings, leading to better engagement and higher conversions.</a:t>
            </a:r>
          </a:p>
        </p:txBody>
      </p:sp>
      <p:grpSp>
        <p:nvGrpSpPr>
          <p:cNvPr name="Group 11" id="11"/>
          <p:cNvGrpSpPr/>
          <p:nvPr/>
        </p:nvGrpSpPr>
        <p:grpSpPr>
          <a:xfrm rot="0">
            <a:off x="0" y="519746"/>
            <a:ext cx="9144000" cy="1165718"/>
            <a:chOff x="0" y="0"/>
            <a:chExt cx="12192000" cy="1554290"/>
          </a:xfrm>
        </p:grpSpPr>
        <p:sp>
          <p:nvSpPr>
            <p:cNvPr name="Freeform 12" id="12"/>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name="TextBox 13" id="13"/>
          <p:cNvSpPr txBox="true"/>
          <p:nvPr/>
        </p:nvSpPr>
        <p:spPr>
          <a:xfrm rot="0">
            <a:off x="1028700" y="754942"/>
            <a:ext cx="7297994"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Search Behaviour Analytics</a:t>
            </a:r>
          </a:p>
        </p:txBody>
      </p:sp>
      <p:grpSp>
        <p:nvGrpSpPr>
          <p:cNvPr name="Group 14" id="14"/>
          <p:cNvGrpSpPr/>
          <p:nvPr/>
        </p:nvGrpSpPr>
        <p:grpSpPr>
          <a:xfrm rot="0">
            <a:off x="0" y="519746"/>
            <a:ext cx="936307" cy="1165718"/>
            <a:chOff x="0" y="0"/>
            <a:chExt cx="1248410" cy="1554290"/>
          </a:xfrm>
        </p:grpSpPr>
        <p:sp>
          <p:nvSpPr>
            <p:cNvPr name="Freeform 15" id="1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sp>
        <p:nvSpPr>
          <p:cNvPr name="TextBox 4" id="4"/>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Need of Search Analytics</a:t>
            </a:r>
          </a:p>
        </p:txBody>
      </p:sp>
      <p:grpSp>
        <p:nvGrpSpPr>
          <p:cNvPr name="Group 5" id="5"/>
          <p:cNvGrpSpPr/>
          <p:nvPr/>
        </p:nvGrpSpPr>
        <p:grpSpPr>
          <a:xfrm rot="0">
            <a:off x="0" y="519746"/>
            <a:ext cx="936307" cy="1165718"/>
            <a:chOff x="0" y="0"/>
            <a:chExt cx="1248410" cy="1554290"/>
          </a:xfrm>
        </p:grpSpPr>
        <p:sp>
          <p:nvSpPr>
            <p:cNvPr name="Freeform 6" id="6"/>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grpSp>
        <p:nvGrpSpPr>
          <p:cNvPr name="Group 7" id="7"/>
          <p:cNvGrpSpPr/>
          <p:nvPr/>
        </p:nvGrpSpPr>
        <p:grpSpPr>
          <a:xfrm rot="0">
            <a:off x="1042986" y="3276352"/>
            <a:ext cx="6654949" cy="5599761"/>
            <a:chOff x="0" y="0"/>
            <a:chExt cx="8873266" cy="7466348"/>
          </a:xfrm>
        </p:grpSpPr>
        <p:sp>
          <p:nvSpPr>
            <p:cNvPr name="Freeform 8" id="8"/>
            <p:cNvSpPr/>
            <p:nvPr/>
          </p:nvSpPr>
          <p:spPr>
            <a:xfrm flipH="false" flipV="false" rot="0">
              <a:off x="0" y="0"/>
              <a:ext cx="8873277" cy="7466330"/>
            </a:xfrm>
            <a:custGeom>
              <a:avLst/>
              <a:gdLst/>
              <a:ahLst/>
              <a:cxnLst/>
              <a:rect r="r" b="b" t="t" l="l"/>
              <a:pathLst>
                <a:path h="7466330" w="8873277">
                  <a:moveTo>
                    <a:pt x="0" y="0"/>
                  </a:moveTo>
                  <a:lnTo>
                    <a:pt x="8873277" y="0"/>
                  </a:lnTo>
                  <a:lnTo>
                    <a:pt x="8873277" y="7466330"/>
                  </a:lnTo>
                  <a:lnTo>
                    <a:pt x="0" y="7466330"/>
                  </a:lnTo>
                  <a:close/>
                </a:path>
              </a:pathLst>
            </a:custGeom>
            <a:blipFill>
              <a:blip r:embed="rId2"/>
              <a:stretch>
                <a:fillRect l="-23972" t="0" r="-23972" b="0"/>
              </a:stretch>
            </a:blipFill>
          </p:spPr>
        </p:sp>
      </p:grpSp>
      <p:grpSp>
        <p:nvGrpSpPr>
          <p:cNvPr name="Group 9" id="9"/>
          <p:cNvGrpSpPr/>
          <p:nvPr/>
        </p:nvGrpSpPr>
        <p:grpSpPr>
          <a:xfrm rot="0">
            <a:off x="11067096" y="7631531"/>
            <a:ext cx="7220904" cy="1013412"/>
            <a:chOff x="0" y="0"/>
            <a:chExt cx="9627872" cy="1351216"/>
          </a:xfrm>
        </p:grpSpPr>
        <p:sp>
          <p:nvSpPr>
            <p:cNvPr name="Freeform 10" id="10"/>
            <p:cNvSpPr/>
            <p:nvPr/>
          </p:nvSpPr>
          <p:spPr>
            <a:xfrm flipH="false" flipV="false" rot="0">
              <a:off x="0" y="0"/>
              <a:ext cx="9627870" cy="1351153"/>
            </a:xfrm>
            <a:custGeom>
              <a:avLst/>
              <a:gdLst/>
              <a:ahLst/>
              <a:cxnLst/>
              <a:rect r="r" b="b" t="t" l="l"/>
              <a:pathLst>
                <a:path h="1351153" w="9627870">
                  <a:moveTo>
                    <a:pt x="0" y="0"/>
                  </a:moveTo>
                  <a:lnTo>
                    <a:pt x="9627870" y="0"/>
                  </a:lnTo>
                  <a:lnTo>
                    <a:pt x="9627870" y="1351153"/>
                  </a:lnTo>
                  <a:lnTo>
                    <a:pt x="0" y="1351153"/>
                  </a:lnTo>
                  <a:close/>
                </a:path>
              </a:pathLst>
            </a:custGeom>
            <a:solidFill>
              <a:srgbClr val="E72929"/>
            </a:solidFill>
          </p:spPr>
        </p:sp>
      </p:grpSp>
      <p:sp>
        <p:nvSpPr>
          <p:cNvPr name="TextBox 11" id="11"/>
          <p:cNvSpPr txBox="true"/>
          <p:nvPr/>
        </p:nvSpPr>
        <p:spPr>
          <a:xfrm rot="0">
            <a:off x="9144000" y="2500806"/>
            <a:ext cx="5240656" cy="523875"/>
          </a:xfrm>
          <a:prstGeom prst="rect">
            <a:avLst/>
          </a:prstGeom>
        </p:spPr>
        <p:txBody>
          <a:bodyPr anchor="t" rtlCol="false" tIns="0" lIns="0" bIns="0" rIns="0">
            <a:spAutoFit/>
          </a:bodyPr>
          <a:lstStyle/>
          <a:p>
            <a:pPr algn="l">
              <a:lnSpc>
                <a:spcPts val="3600"/>
              </a:lnSpc>
            </a:pPr>
            <a:r>
              <a:rPr lang="en-US" sz="3000" b="true">
                <a:solidFill>
                  <a:srgbClr val="E72929"/>
                </a:solidFill>
                <a:latin typeface="Futura Ultra-Bold"/>
                <a:ea typeface="Futura Ultra-Bold"/>
                <a:cs typeface="Futura Ultra-Bold"/>
                <a:sym typeface="Futura Ultra-Bold"/>
              </a:rPr>
              <a:t>Problem Statement:</a:t>
            </a:r>
          </a:p>
        </p:txBody>
      </p:sp>
      <p:sp>
        <p:nvSpPr>
          <p:cNvPr name="TextBox 12" id="12"/>
          <p:cNvSpPr txBox="true"/>
          <p:nvPr/>
        </p:nvSpPr>
        <p:spPr>
          <a:xfrm rot="0">
            <a:off x="9144000" y="3104902"/>
            <a:ext cx="8271500" cy="3966211"/>
          </a:xfrm>
          <a:prstGeom prst="rect">
            <a:avLst/>
          </a:prstGeom>
        </p:spPr>
        <p:txBody>
          <a:bodyPr anchor="t" rtlCol="false" tIns="0" lIns="0" bIns="0" rIns="0">
            <a:spAutoFit/>
          </a:bodyPr>
          <a:lstStyle/>
          <a:p>
            <a:pPr algn="l">
              <a:lnSpc>
                <a:spcPts val="3959"/>
              </a:lnSpc>
            </a:pPr>
            <a:r>
              <a:rPr lang="en-US" sz="2199">
                <a:solidFill>
                  <a:srgbClr val="000000"/>
                </a:solidFill>
                <a:latin typeface="Futura"/>
                <a:ea typeface="Futura"/>
                <a:cs typeface="Futura"/>
                <a:sym typeface="Futura"/>
              </a:rPr>
              <a:t>To improve course discoverability and user engagement on LearnSphere, we aim to analyse search behaviour patterns including search frequency, clicks, CTR, conversion rates, and keyword intent. This analysis will help identify high-demand topics, search-result mismatches, potential content gaps, and opportunities for personalization. Insights from this study will support smarter course recommendations and enhance overall user experience.</a:t>
            </a:r>
          </a:p>
          <a:p>
            <a:pPr algn="l">
              <a:lnSpc>
                <a:spcPts val="3959"/>
              </a:lnSpc>
            </a:pP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39579" y="1992309"/>
            <a:ext cx="6190289" cy="6902853"/>
            <a:chOff x="0" y="0"/>
            <a:chExt cx="8253719" cy="9203804"/>
          </a:xfrm>
        </p:grpSpPr>
        <p:sp>
          <p:nvSpPr>
            <p:cNvPr name="Freeform 3" id="3"/>
            <p:cNvSpPr/>
            <p:nvPr/>
          </p:nvSpPr>
          <p:spPr>
            <a:xfrm flipH="false" flipV="false" rot="0">
              <a:off x="0" y="0"/>
              <a:ext cx="8253763" cy="9203854"/>
            </a:xfrm>
            <a:custGeom>
              <a:avLst/>
              <a:gdLst/>
              <a:ahLst/>
              <a:cxnLst/>
              <a:rect r="r" b="b" t="t" l="l"/>
              <a:pathLst>
                <a:path h="9203854" w="8253763">
                  <a:moveTo>
                    <a:pt x="0" y="0"/>
                  </a:moveTo>
                  <a:lnTo>
                    <a:pt x="8253763" y="0"/>
                  </a:lnTo>
                  <a:lnTo>
                    <a:pt x="8253763" y="9203854"/>
                  </a:lnTo>
                  <a:lnTo>
                    <a:pt x="0" y="9203854"/>
                  </a:lnTo>
                  <a:close/>
                </a:path>
              </a:pathLst>
            </a:custGeom>
            <a:solidFill>
              <a:srgbClr val="E72929"/>
            </a:solidFill>
          </p:spPr>
        </p:sp>
      </p:grpSp>
      <p:grpSp>
        <p:nvGrpSpPr>
          <p:cNvPr name="Group 4" id="4"/>
          <p:cNvGrpSpPr/>
          <p:nvPr/>
        </p:nvGrpSpPr>
        <p:grpSpPr>
          <a:xfrm rot="0">
            <a:off x="6932680" y="1992309"/>
            <a:ext cx="5807945" cy="6902853"/>
            <a:chOff x="0" y="0"/>
            <a:chExt cx="7743927" cy="9203804"/>
          </a:xfrm>
        </p:grpSpPr>
        <p:sp>
          <p:nvSpPr>
            <p:cNvPr name="Freeform 5" id="5"/>
            <p:cNvSpPr/>
            <p:nvPr/>
          </p:nvSpPr>
          <p:spPr>
            <a:xfrm flipH="false" flipV="false" rot="0">
              <a:off x="0" y="0"/>
              <a:ext cx="7743971" cy="9203854"/>
            </a:xfrm>
            <a:custGeom>
              <a:avLst/>
              <a:gdLst/>
              <a:ahLst/>
              <a:cxnLst/>
              <a:rect r="r" b="b" t="t" l="l"/>
              <a:pathLst>
                <a:path h="9203854" w="7743971">
                  <a:moveTo>
                    <a:pt x="0" y="0"/>
                  </a:moveTo>
                  <a:lnTo>
                    <a:pt x="7743971" y="0"/>
                  </a:lnTo>
                  <a:lnTo>
                    <a:pt x="7743971" y="9203854"/>
                  </a:lnTo>
                  <a:lnTo>
                    <a:pt x="0" y="9203854"/>
                  </a:lnTo>
                  <a:close/>
                </a:path>
              </a:pathLst>
            </a:custGeom>
            <a:solidFill>
              <a:srgbClr val="E72929"/>
            </a:solidFill>
          </p:spPr>
        </p:sp>
      </p:grpSp>
      <p:grpSp>
        <p:nvGrpSpPr>
          <p:cNvPr name="Group 6" id="6"/>
          <p:cNvGrpSpPr/>
          <p:nvPr/>
        </p:nvGrpSpPr>
        <p:grpSpPr>
          <a:xfrm rot="0">
            <a:off x="0" y="519746"/>
            <a:ext cx="9144000" cy="1165718"/>
            <a:chOff x="0" y="0"/>
            <a:chExt cx="12192000" cy="1554290"/>
          </a:xfrm>
        </p:grpSpPr>
        <p:sp>
          <p:nvSpPr>
            <p:cNvPr name="Freeform 7" id="7"/>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8" id="8"/>
          <p:cNvGrpSpPr/>
          <p:nvPr/>
        </p:nvGrpSpPr>
        <p:grpSpPr>
          <a:xfrm rot="0">
            <a:off x="0" y="519746"/>
            <a:ext cx="936307" cy="1165718"/>
            <a:chOff x="0" y="0"/>
            <a:chExt cx="1248410" cy="1554290"/>
          </a:xfrm>
        </p:grpSpPr>
        <p:sp>
          <p:nvSpPr>
            <p:cNvPr name="Freeform 9" id="9"/>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
        <p:nvSpPr>
          <p:cNvPr name="TextBox 10" id="10"/>
          <p:cNvSpPr txBox="true"/>
          <p:nvPr/>
        </p:nvSpPr>
        <p:spPr>
          <a:xfrm rot="0">
            <a:off x="621502" y="2192655"/>
            <a:ext cx="5682146" cy="6702507"/>
          </a:xfrm>
          <a:prstGeom prst="rect">
            <a:avLst/>
          </a:prstGeom>
        </p:spPr>
        <p:txBody>
          <a:bodyPr anchor="t" rtlCol="false" tIns="0" lIns="0" bIns="0" rIns="0">
            <a:spAutoFit/>
          </a:bodyPr>
          <a:lstStyle/>
          <a:p>
            <a:pPr algn="ctr">
              <a:lnSpc>
                <a:spcPts val="3593"/>
              </a:lnSpc>
            </a:pPr>
            <a:r>
              <a:rPr lang="en-US" sz="1996">
                <a:solidFill>
                  <a:srgbClr val="FFFFFF"/>
                </a:solidFill>
                <a:latin typeface="Futura"/>
                <a:ea typeface="Futura"/>
                <a:cs typeface="Futura"/>
                <a:sym typeface="Futura"/>
              </a:rPr>
              <a:t>BEGIN</a:t>
            </a:r>
          </a:p>
          <a:p>
            <a:pPr algn="l">
              <a:lnSpc>
                <a:spcPts val="3593"/>
              </a:lnSpc>
            </a:pPr>
            <a:r>
              <a:rPr lang="en-US" sz="1996">
                <a:solidFill>
                  <a:srgbClr val="FFFFFF"/>
                </a:solidFill>
                <a:latin typeface="Futura"/>
                <a:ea typeface="Futura"/>
                <a:cs typeface="Futura"/>
                <a:sym typeface="Futura"/>
              </a:rPr>
              <a:t>1. LOAD s</a:t>
            </a:r>
            <a:r>
              <a:rPr lang="en-US" sz="1996">
                <a:solidFill>
                  <a:srgbClr val="FFFFFF"/>
                </a:solidFill>
                <a:latin typeface="Futura"/>
                <a:ea typeface="Futura"/>
                <a:cs typeface="Futura"/>
                <a:sym typeface="Futura"/>
              </a:rPr>
              <a:t>earch logs data:</a:t>
            </a:r>
          </a:p>
          <a:p>
            <a:pPr algn="l">
              <a:lnSpc>
                <a:spcPts val="3593"/>
              </a:lnSpc>
            </a:pPr>
            <a:r>
              <a:rPr lang="en-US" sz="1996">
                <a:solidFill>
                  <a:srgbClr val="FFFFFF"/>
                </a:solidFill>
                <a:latin typeface="Futura"/>
                <a:ea typeface="Futura"/>
                <a:cs typeface="Futura"/>
                <a:sym typeface="Futura"/>
              </a:rPr>
              <a:t>      - Search_Term</a:t>
            </a:r>
          </a:p>
          <a:p>
            <a:pPr algn="l">
              <a:lnSpc>
                <a:spcPts val="3593"/>
              </a:lnSpc>
            </a:pPr>
            <a:r>
              <a:rPr lang="en-US" sz="1996">
                <a:solidFill>
                  <a:srgbClr val="FFFFFF"/>
                </a:solidFill>
                <a:latin typeface="Futura"/>
                <a:ea typeface="Futura"/>
                <a:cs typeface="Futura"/>
                <a:sym typeface="Futura"/>
              </a:rPr>
              <a:t>      - User_ID</a:t>
            </a:r>
          </a:p>
          <a:p>
            <a:pPr algn="l">
              <a:lnSpc>
                <a:spcPts val="3593"/>
              </a:lnSpc>
            </a:pPr>
            <a:r>
              <a:rPr lang="en-US" sz="1996">
                <a:solidFill>
                  <a:srgbClr val="FFFFFF"/>
                </a:solidFill>
                <a:latin typeface="Futura"/>
                <a:ea typeface="Futura"/>
                <a:cs typeface="Futura"/>
                <a:sym typeface="Futura"/>
              </a:rPr>
              <a:t>      - Searches</a:t>
            </a:r>
          </a:p>
          <a:p>
            <a:pPr algn="l">
              <a:lnSpc>
                <a:spcPts val="3593"/>
              </a:lnSpc>
            </a:pPr>
            <a:r>
              <a:rPr lang="en-US" sz="1996">
                <a:solidFill>
                  <a:srgbClr val="FFFFFF"/>
                </a:solidFill>
                <a:latin typeface="Futura"/>
                <a:ea typeface="Futura"/>
                <a:cs typeface="Futura"/>
                <a:sym typeface="Futura"/>
              </a:rPr>
              <a:t>      - Clicks</a:t>
            </a:r>
          </a:p>
          <a:p>
            <a:pPr algn="l">
              <a:lnSpc>
                <a:spcPts val="3593"/>
              </a:lnSpc>
            </a:pPr>
            <a:r>
              <a:rPr lang="en-US" sz="1996">
                <a:solidFill>
                  <a:srgbClr val="FFFFFF"/>
                </a:solidFill>
                <a:latin typeface="Futura"/>
                <a:ea typeface="Futura"/>
                <a:cs typeface="Futura"/>
                <a:sym typeface="Futura"/>
              </a:rPr>
              <a:t>      - Enrolls</a:t>
            </a:r>
          </a:p>
          <a:p>
            <a:pPr algn="l">
              <a:lnSpc>
                <a:spcPts val="3593"/>
              </a:lnSpc>
            </a:pPr>
            <a:r>
              <a:rPr lang="en-US" sz="1996">
                <a:solidFill>
                  <a:srgbClr val="FFFFFF"/>
                </a:solidFill>
                <a:latin typeface="Futura"/>
                <a:ea typeface="Futura"/>
                <a:cs typeface="Futura"/>
                <a:sym typeface="Futura"/>
              </a:rPr>
              <a:t>      - Timestamp</a:t>
            </a:r>
          </a:p>
          <a:p>
            <a:pPr algn="l">
              <a:lnSpc>
                <a:spcPts val="3593"/>
              </a:lnSpc>
            </a:pPr>
          </a:p>
          <a:p>
            <a:pPr algn="l">
              <a:lnSpc>
                <a:spcPts val="3593"/>
              </a:lnSpc>
            </a:pPr>
            <a:r>
              <a:rPr lang="en-US" sz="1996">
                <a:solidFill>
                  <a:srgbClr val="FFFFFF"/>
                </a:solidFill>
                <a:latin typeface="Futura"/>
                <a:ea typeface="Futura"/>
                <a:cs typeface="Futura"/>
                <a:sym typeface="Futura"/>
              </a:rPr>
              <a:t>2. CLEAN the data:</a:t>
            </a:r>
          </a:p>
          <a:p>
            <a:pPr algn="l">
              <a:lnSpc>
                <a:spcPts val="3593"/>
              </a:lnSpc>
            </a:pPr>
            <a:r>
              <a:rPr lang="en-US" sz="1996">
                <a:solidFill>
                  <a:srgbClr val="FFFFFF"/>
                </a:solidFill>
                <a:latin typeface="Futura"/>
                <a:ea typeface="Futura"/>
                <a:cs typeface="Futura"/>
                <a:sym typeface="Futura"/>
              </a:rPr>
              <a:t>      - Remove missing values</a:t>
            </a:r>
          </a:p>
          <a:p>
            <a:pPr algn="l">
              <a:lnSpc>
                <a:spcPts val="3593"/>
              </a:lnSpc>
            </a:pPr>
            <a:r>
              <a:rPr lang="en-US" sz="1996">
                <a:solidFill>
                  <a:srgbClr val="FFFFFF"/>
                </a:solidFill>
                <a:latin typeface="Futura"/>
                <a:ea typeface="Futura"/>
                <a:cs typeface="Futura"/>
                <a:sym typeface="Futura"/>
              </a:rPr>
              <a:t>      - Standardize keywords (lowercase, trim spaces)</a:t>
            </a:r>
          </a:p>
          <a:p>
            <a:pPr algn="l">
              <a:lnSpc>
                <a:spcPts val="3593"/>
              </a:lnSpc>
            </a:pPr>
            <a:r>
              <a:rPr lang="en-US" sz="1996">
                <a:solidFill>
                  <a:srgbClr val="FFFFFF"/>
                </a:solidFill>
                <a:latin typeface="Futura"/>
                <a:ea typeface="Futura"/>
                <a:cs typeface="Futura"/>
                <a:sym typeface="Futura"/>
              </a:rPr>
              <a:t>      - Group similar keywords using mapping table</a:t>
            </a:r>
          </a:p>
          <a:p>
            <a:pPr algn="ctr">
              <a:lnSpc>
                <a:spcPts val="3593"/>
              </a:lnSpc>
            </a:pPr>
          </a:p>
        </p:txBody>
      </p:sp>
      <p:sp>
        <p:nvSpPr>
          <p:cNvPr name="TextBox 11" id="11"/>
          <p:cNvSpPr txBox="true"/>
          <p:nvPr/>
        </p:nvSpPr>
        <p:spPr>
          <a:xfrm rot="0">
            <a:off x="7047533" y="2211705"/>
            <a:ext cx="5118779" cy="6197662"/>
          </a:xfrm>
          <a:prstGeom prst="rect">
            <a:avLst/>
          </a:prstGeom>
        </p:spPr>
        <p:txBody>
          <a:bodyPr anchor="t" rtlCol="false" tIns="0" lIns="0" bIns="0" rIns="0">
            <a:spAutoFit/>
          </a:bodyPr>
          <a:lstStyle/>
          <a:p>
            <a:pPr algn="just">
              <a:lnSpc>
                <a:spcPts val="2913"/>
              </a:lnSpc>
            </a:pPr>
            <a:r>
              <a:rPr lang="en-US" sz="1618">
                <a:solidFill>
                  <a:srgbClr val="FFFFFF"/>
                </a:solidFill>
                <a:latin typeface="Futura"/>
                <a:ea typeface="Futura"/>
                <a:cs typeface="Futura"/>
                <a:sym typeface="Futura"/>
              </a:rPr>
              <a:t>3. CALCULATE performance metrics for each search term:</a:t>
            </a:r>
          </a:p>
          <a:p>
            <a:pPr algn="just">
              <a:lnSpc>
                <a:spcPts val="2913"/>
              </a:lnSpc>
            </a:pPr>
            <a:r>
              <a:rPr lang="en-US" sz="1618">
                <a:solidFill>
                  <a:srgbClr val="FFFFFF"/>
                </a:solidFill>
                <a:latin typeface="Futura"/>
                <a:ea typeface="Futura"/>
                <a:cs typeface="Futura"/>
                <a:sym typeface="Futura"/>
              </a:rPr>
              <a:t>FOR each Search_Term:</a:t>
            </a:r>
          </a:p>
          <a:p>
            <a:pPr algn="just">
              <a:lnSpc>
                <a:spcPts val="2913"/>
              </a:lnSpc>
            </a:pPr>
            <a:r>
              <a:rPr lang="en-US" sz="1618">
                <a:solidFill>
                  <a:srgbClr val="FFFFFF"/>
                </a:solidFill>
                <a:latin typeface="Futura"/>
                <a:ea typeface="Futura"/>
                <a:cs typeface="Futura"/>
                <a:sym typeface="Futura"/>
              </a:rPr>
              <a:t>CTR = Clicks / Searches</a:t>
            </a:r>
          </a:p>
          <a:p>
            <a:pPr algn="just">
              <a:lnSpc>
                <a:spcPts val="2913"/>
              </a:lnSpc>
            </a:pPr>
            <a:r>
              <a:rPr lang="en-US" sz="1618">
                <a:solidFill>
                  <a:srgbClr val="FFFFFF"/>
                </a:solidFill>
                <a:latin typeface="Futura"/>
                <a:ea typeface="Futura"/>
                <a:cs typeface="Futura"/>
                <a:sym typeface="Futura"/>
              </a:rPr>
              <a:t> Conversion_Rate = Enrolls / Clicks</a:t>
            </a:r>
          </a:p>
          <a:p>
            <a:pPr algn="just">
              <a:lnSpc>
                <a:spcPts val="2913"/>
              </a:lnSpc>
            </a:pPr>
            <a:r>
              <a:rPr lang="en-US" sz="1618">
                <a:solidFill>
                  <a:srgbClr val="FFFFFF"/>
                </a:solidFill>
                <a:latin typeface="Futura"/>
                <a:ea typeface="Futura"/>
                <a:cs typeface="Futura"/>
                <a:sym typeface="Futura"/>
              </a:rPr>
              <a:t>Engagement_Score = weighted sum of {CTR, Conversion_Rate, Session_Duration}</a:t>
            </a:r>
          </a:p>
          <a:p>
            <a:pPr algn="just">
              <a:lnSpc>
                <a:spcPts val="2913"/>
              </a:lnSpc>
            </a:pPr>
            <a:r>
              <a:rPr lang="en-US" sz="1618">
                <a:solidFill>
                  <a:srgbClr val="FFFFFF"/>
                </a:solidFill>
                <a:latin typeface="Futura"/>
                <a:ea typeface="Futura"/>
                <a:cs typeface="Futura"/>
                <a:sym typeface="Futura"/>
              </a:rPr>
              <a:t>4. CLASSIFY search intent:</a:t>
            </a:r>
          </a:p>
          <a:p>
            <a:pPr algn="just">
              <a:lnSpc>
                <a:spcPts val="2913"/>
              </a:lnSpc>
            </a:pPr>
            <a:r>
              <a:rPr lang="en-US" sz="1618">
                <a:solidFill>
                  <a:srgbClr val="FFFFFF"/>
                </a:solidFill>
                <a:latin typeface="Futura"/>
                <a:ea typeface="Futura"/>
                <a:cs typeface="Futura"/>
                <a:sym typeface="Futura"/>
              </a:rPr>
              <a:t>      IF CTR &gt; threshold_high AND Conversion_Rate &gt; threshold_high:</a:t>
            </a:r>
          </a:p>
          <a:p>
            <a:pPr algn="just">
              <a:lnSpc>
                <a:spcPts val="2913"/>
              </a:lnSpc>
            </a:pPr>
            <a:r>
              <a:rPr lang="en-US" sz="1618">
                <a:solidFill>
                  <a:srgbClr val="FFFFFF"/>
                </a:solidFill>
                <a:latin typeface="Futura"/>
                <a:ea typeface="Futura"/>
                <a:cs typeface="Futura"/>
                <a:sym typeface="Futura"/>
              </a:rPr>
              <a:t>            Label as "High Intent Keyword"</a:t>
            </a:r>
          </a:p>
          <a:p>
            <a:pPr algn="just">
              <a:lnSpc>
                <a:spcPts val="2913"/>
              </a:lnSpc>
            </a:pPr>
            <a:r>
              <a:rPr lang="en-US" sz="1618">
                <a:solidFill>
                  <a:srgbClr val="FFFFFF"/>
                </a:solidFill>
                <a:latin typeface="Futura"/>
                <a:ea typeface="Futura"/>
                <a:cs typeface="Futura"/>
                <a:sym typeface="Futura"/>
              </a:rPr>
              <a:t>      ELSE IF CTR high AND Conversion low:</a:t>
            </a:r>
          </a:p>
          <a:p>
            <a:pPr algn="just">
              <a:lnSpc>
                <a:spcPts val="2913"/>
              </a:lnSpc>
            </a:pPr>
            <a:r>
              <a:rPr lang="en-US" sz="1618">
                <a:solidFill>
                  <a:srgbClr val="FFFFFF"/>
                </a:solidFill>
                <a:latin typeface="Futura"/>
                <a:ea typeface="Futura"/>
                <a:cs typeface="Futura"/>
                <a:sym typeface="Futura"/>
              </a:rPr>
              <a:t>            Label as "Interest but Low Purchase Intent"</a:t>
            </a:r>
          </a:p>
          <a:p>
            <a:pPr algn="just">
              <a:lnSpc>
                <a:spcPts val="2913"/>
              </a:lnSpc>
            </a:pPr>
            <a:r>
              <a:rPr lang="en-US" sz="1618">
                <a:solidFill>
                  <a:srgbClr val="FFFFFF"/>
                </a:solidFill>
                <a:latin typeface="Futura"/>
                <a:ea typeface="Futura"/>
                <a:cs typeface="Futura"/>
                <a:sym typeface="Futura"/>
              </a:rPr>
              <a:t>      ELSE IF CTR low AND Conversion high:</a:t>
            </a:r>
          </a:p>
          <a:p>
            <a:pPr algn="just">
              <a:lnSpc>
                <a:spcPts val="2913"/>
              </a:lnSpc>
            </a:pPr>
            <a:r>
              <a:rPr lang="en-US" sz="1618">
                <a:solidFill>
                  <a:srgbClr val="FFFFFF"/>
                </a:solidFill>
                <a:latin typeface="Futura"/>
                <a:ea typeface="Futura"/>
                <a:cs typeface="Futura"/>
                <a:sym typeface="Futura"/>
              </a:rPr>
              <a:t>            Label as "High Potential but Low Visibility"</a:t>
            </a:r>
          </a:p>
          <a:p>
            <a:pPr algn="just">
              <a:lnSpc>
                <a:spcPts val="2913"/>
              </a:lnSpc>
            </a:pPr>
            <a:r>
              <a:rPr lang="en-US" sz="1618">
                <a:solidFill>
                  <a:srgbClr val="FFFFFF"/>
                </a:solidFill>
                <a:latin typeface="Futura"/>
                <a:ea typeface="Futura"/>
                <a:cs typeface="Futura"/>
                <a:sym typeface="Futura"/>
              </a:rPr>
              <a:t>      ELSE:</a:t>
            </a:r>
          </a:p>
          <a:p>
            <a:pPr algn="just">
              <a:lnSpc>
                <a:spcPts val="2913"/>
              </a:lnSpc>
            </a:pPr>
            <a:r>
              <a:rPr lang="en-US" sz="1618">
                <a:solidFill>
                  <a:srgbClr val="FFFFFF"/>
                </a:solidFill>
                <a:latin typeface="Futura"/>
                <a:ea typeface="Futura"/>
                <a:cs typeface="Futura"/>
                <a:sym typeface="Futura"/>
              </a:rPr>
              <a:t>            Label as "Low Intent Keyword"</a:t>
            </a:r>
          </a:p>
        </p:txBody>
      </p:sp>
      <p:sp>
        <p:nvSpPr>
          <p:cNvPr name="TextBox 12" id="12"/>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Psuedo code</a:t>
            </a:r>
          </a:p>
        </p:txBody>
      </p:sp>
      <p:grpSp>
        <p:nvGrpSpPr>
          <p:cNvPr name="Group 13" id="13"/>
          <p:cNvGrpSpPr/>
          <p:nvPr/>
        </p:nvGrpSpPr>
        <p:grpSpPr>
          <a:xfrm rot="0">
            <a:off x="13045426" y="1992309"/>
            <a:ext cx="4830817" cy="6902853"/>
            <a:chOff x="0" y="0"/>
            <a:chExt cx="6441089" cy="9203804"/>
          </a:xfrm>
        </p:grpSpPr>
        <p:sp>
          <p:nvSpPr>
            <p:cNvPr name="Freeform 14" id="14"/>
            <p:cNvSpPr/>
            <p:nvPr/>
          </p:nvSpPr>
          <p:spPr>
            <a:xfrm flipH="false" flipV="false" rot="0">
              <a:off x="0" y="0"/>
              <a:ext cx="6441134" cy="9203854"/>
            </a:xfrm>
            <a:custGeom>
              <a:avLst/>
              <a:gdLst/>
              <a:ahLst/>
              <a:cxnLst/>
              <a:rect r="r" b="b" t="t" l="l"/>
              <a:pathLst>
                <a:path h="9203854" w="6441134">
                  <a:moveTo>
                    <a:pt x="0" y="0"/>
                  </a:moveTo>
                  <a:lnTo>
                    <a:pt x="6441134" y="0"/>
                  </a:lnTo>
                  <a:lnTo>
                    <a:pt x="6441134" y="9203854"/>
                  </a:lnTo>
                  <a:lnTo>
                    <a:pt x="0" y="9203854"/>
                  </a:lnTo>
                  <a:close/>
                </a:path>
              </a:pathLst>
            </a:custGeom>
            <a:solidFill>
              <a:srgbClr val="E72929"/>
            </a:solidFill>
          </p:spPr>
        </p:sp>
      </p:grpSp>
      <p:sp>
        <p:nvSpPr>
          <p:cNvPr name="TextBox 15" id="15"/>
          <p:cNvSpPr txBox="true"/>
          <p:nvPr/>
        </p:nvSpPr>
        <p:spPr>
          <a:xfrm rot="0">
            <a:off x="13152964" y="2306955"/>
            <a:ext cx="4615740" cy="6246175"/>
          </a:xfrm>
          <a:prstGeom prst="rect">
            <a:avLst/>
          </a:prstGeom>
        </p:spPr>
        <p:txBody>
          <a:bodyPr anchor="t" rtlCol="false" tIns="0" lIns="0" bIns="0" rIns="0">
            <a:spAutoFit/>
          </a:bodyPr>
          <a:lstStyle/>
          <a:p>
            <a:pPr algn="l">
              <a:lnSpc>
                <a:spcPts val="2235"/>
              </a:lnSpc>
              <a:spcBef>
                <a:spcPct val="0"/>
              </a:spcBef>
            </a:pPr>
            <a:r>
              <a:rPr lang="en-US" sz="1862">
                <a:solidFill>
                  <a:srgbClr val="FFFFFF"/>
                </a:solidFill>
                <a:latin typeface="Futura"/>
                <a:ea typeface="Futura"/>
                <a:cs typeface="Futura"/>
                <a:sym typeface="Futura"/>
              </a:rPr>
              <a:t>5. IDENTIFY gaps and opportunities:</a:t>
            </a:r>
          </a:p>
          <a:p>
            <a:pPr algn="l">
              <a:lnSpc>
                <a:spcPts val="2235"/>
              </a:lnSpc>
              <a:spcBef>
                <a:spcPct val="0"/>
              </a:spcBef>
            </a:pPr>
            <a:r>
              <a:rPr lang="en-US" sz="1862">
                <a:solidFill>
                  <a:srgbClr val="FFFFFF"/>
                </a:solidFill>
                <a:latin typeface="Futura"/>
                <a:ea typeface="Futura"/>
                <a:cs typeface="Futura"/>
                <a:sym typeface="Futura"/>
              </a:rPr>
              <a:t>      - High_Search_Volume + Low_Conversion = Search-Result Mismatch</a:t>
            </a:r>
          </a:p>
          <a:p>
            <a:pPr algn="l">
              <a:lnSpc>
                <a:spcPts val="2235"/>
              </a:lnSpc>
              <a:spcBef>
                <a:spcPct val="0"/>
              </a:spcBef>
            </a:pPr>
            <a:r>
              <a:rPr lang="en-US" sz="1862">
                <a:solidFill>
                  <a:srgbClr val="FFFFFF"/>
                </a:solidFill>
                <a:latin typeface="Futura"/>
                <a:ea typeface="Futura"/>
                <a:cs typeface="Futura"/>
                <a:sym typeface="Futura"/>
              </a:rPr>
              <a:t>      - High_Conversion + Low_Search_Volume = Promote/Boost this Topic</a:t>
            </a:r>
          </a:p>
          <a:p>
            <a:pPr algn="l">
              <a:lnSpc>
                <a:spcPts val="2235"/>
              </a:lnSpc>
              <a:spcBef>
                <a:spcPct val="0"/>
              </a:spcBef>
            </a:pPr>
          </a:p>
          <a:p>
            <a:pPr algn="l">
              <a:lnSpc>
                <a:spcPts val="2235"/>
              </a:lnSpc>
              <a:spcBef>
                <a:spcPct val="0"/>
              </a:spcBef>
            </a:pPr>
            <a:r>
              <a:rPr lang="en-US" sz="1862">
                <a:solidFill>
                  <a:srgbClr val="FFFFFF"/>
                </a:solidFill>
                <a:latin typeface="Futura"/>
                <a:ea typeface="Futura"/>
                <a:cs typeface="Futura"/>
                <a:sym typeface="Futura"/>
              </a:rPr>
              <a:t>6. GENERATE insights:</a:t>
            </a:r>
          </a:p>
          <a:p>
            <a:pPr algn="l">
              <a:lnSpc>
                <a:spcPts val="2235"/>
              </a:lnSpc>
              <a:spcBef>
                <a:spcPct val="0"/>
              </a:spcBef>
            </a:pPr>
            <a:r>
              <a:rPr lang="en-US" sz="1862">
                <a:solidFill>
                  <a:srgbClr val="FFFFFF"/>
                </a:solidFill>
                <a:latin typeface="Futura"/>
                <a:ea typeface="Futura"/>
                <a:cs typeface="Futura"/>
                <a:sym typeface="Futura"/>
              </a:rPr>
              <a:t>      - Top 10 keywords with highest demand</a:t>
            </a:r>
          </a:p>
          <a:p>
            <a:pPr algn="l">
              <a:lnSpc>
                <a:spcPts val="2235"/>
              </a:lnSpc>
              <a:spcBef>
                <a:spcPct val="0"/>
              </a:spcBef>
            </a:pPr>
            <a:r>
              <a:rPr lang="en-US" sz="1862">
                <a:solidFill>
                  <a:srgbClr val="FFFFFF"/>
                </a:solidFill>
                <a:latin typeface="Futura"/>
                <a:ea typeface="Futura"/>
                <a:cs typeface="Futura"/>
                <a:sym typeface="Futura"/>
              </a:rPr>
              <a:t>      - Keywords that need more courses/content</a:t>
            </a:r>
          </a:p>
          <a:p>
            <a:pPr algn="l">
              <a:lnSpc>
                <a:spcPts val="2235"/>
              </a:lnSpc>
              <a:spcBef>
                <a:spcPct val="0"/>
              </a:spcBef>
            </a:pPr>
            <a:r>
              <a:rPr lang="en-US" sz="1862">
                <a:solidFill>
                  <a:srgbClr val="FFFFFF"/>
                </a:solidFill>
                <a:latin typeface="Futura"/>
                <a:ea typeface="Futura"/>
                <a:cs typeface="Futura"/>
                <a:sym typeface="Futura"/>
              </a:rPr>
              <a:t>      - Keywords to be promoted</a:t>
            </a:r>
          </a:p>
          <a:p>
            <a:pPr algn="l">
              <a:lnSpc>
                <a:spcPts val="2235"/>
              </a:lnSpc>
              <a:spcBef>
                <a:spcPct val="0"/>
              </a:spcBef>
            </a:pPr>
            <a:r>
              <a:rPr lang="en-US" sz="1862">
                <a:solidFill>
                  <a:srgbClr val="FFFFFF"/>
                </a:solidFill>
                <a:latin typeface="Futura"/>
                <a:ea typeface="Futura"/>
                <a:cs typeface="Futura"/>
                <a:sym typeface="Futura"/>
              </a:rPr>
              <a:t>      - User segments based on search frequency and conversions</a:t>
            </a:r>
          </a:p>
          <a:p>
            <a:pPr algn="l">
              <a:lnSpc>
                <a:spcPts val="2235"/>
              </a:lnSpc>
              <a:spcBef>
                <a:spcPct val="0"/>
              </a:spcBef>
            </a:pPr>
          </a:p>
          <a:p>
            <a:pPr algn="l">
              <a:lnSpc>
                <a:spcPts val="2235"/>
              </a:lnSpc>
              <a:spcBef>
                <a:spcPct val="0"/>
              </a:spcBef>
            </a:pPr>
            <a:r>
              <a:rPr lang="en-US" sz="1862">
                <a:solidFill>
                  <a:srgbClr val="FFFFFF"/>
                </a:solidFill>
                <a:latin typeface="Futura"/>
                <a:ea typeface="Futura"/>
                <a:cs typeface="Futura"/>
                <a:sym typeface="Futura"/>
              </a:rPr>
              <a:t>7. OUTPUT results:</a:t>
            </a:r>
          </a:p>
          <a:p>
            <a:pPr algn="l">
              <a:lnSpc>
                <a:spcPts val="2235"/>
              </a:lnSpc>
              <a:spcBef>
                <a:spcPct val="0"/>
              </a:spcBef>
            </a:pPr>
            <a:r>
              <a:rPr lang="en-US" sz="1862">
                <a:solidFill>
                  <a:srgbClr val="FFFFFF"/>
                </a:solidFill>
                <a:latin typeface="Futura"/>
                <a:ea typeface="Futura"/>
                <a:cs typeface="Futura"/>
                <a:sym typeface="Futura"/>
              </a:rPr>
              <a:t>      - Summary table of metrics</a:t>
            </a:r>
          </a:p>
          <a:p>
            <a:pPr algn="l">
              <a:lnSpc>
                <a:spcPts val="2235"/>
              </a:lnSpc>
              <a:spcBef>
                <a:spcPct val="0"/>
              </a:spcBef>
            </a:pPr>
            <a:r>
              <a:rPr lang="en-US" sz="1862">
                <a:solidFill>
                  <a:srgbClr val="FFFFFF"/>
                </a:solidFill>
                <a:latin typeface="Futura"/>
                <a:ea typeface="Futura"/>
                <a:cs typeface="Futura"/>
                <a:sym typeface="Futura"/>
              </a:rPr>
              <a:t>      - Visualizations (heatmap, funnel, scatter, Pareto)</a:t>
            </a:r>
          </a:p>
          <a:p>
            <a:pPr algn="l">
              <a:lnSpc>
                <a:spcPts val="2235"/>
              </a:lnSpc>
              <a:spcBef>
                <a:spcPct val="0"/>
              </a:spcBef>
            </a:pPr>
            <a:r>
              <a:rPr lang="en-US" sz="1862">
                <a:solidFill>
                  <a:srgbClr val="FFFFFF"/>
                </a:solidFill>
                <a:latin typeface="Futura"/>
                <a:ea typeface="Futura"/>
                <a:cs typeface="Futura"/>
                <a:sym typeface="Futura"/>
              </a:rPr>
              <a:t>      - Recommendation list for content teams</a:t>
            </a:r>
          </a:p>
          <a:p>
            <a:pPr algn="l">
              <a:lnSpc>
                <a:spcPts val="2235"/>
              </a:lnSpc>
              <a:spcBef>
                <a:spcPct val="0"/>
              </a:spcBef>
            </a:pPr>
          </a:p>
          <a:p>
            <a:pPr algn="l">
              <a:lnSpc>
                <a:spcPts val="2235"/>
              </a:lnSpc>
              <a:spcBef>
                <a:spcPct val="0"/>
              </a:spcBef>
            </a:pPr>
            <a:r>
              <a:rPr lang="en-US" sz="1862">
                <a:solidFill>
                  <a:srgbClr val="FFFFFF"/>
                </a:solidFill>
                <a:latin typeface="Futura"/>
                <a:ea typeface="Futura"/>
                <a:cs typeface="Futura"/>
                <a:sym typeface="Futura"/>
              </a:rPr>
              <a:t>END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3527" y="2986774"/>
            <a:ext cx="5332599" cy="6420082"/>
            <a:chOff x="0" y="0"/>
            <a:chExt cx="6201642" cy="7466350"/>
          </a:xfrm>
        </p:grpSpPr>
        <p:sp>
          <p:nvSpPr>
            <p:cNvPr name="Freeform 3" id="3"/>
            <p:cNvSpPr/>
            <p:nvPr/>
          </p:nvSpPr>
          <p:spPr>
            <a:xfrm flipH="false" flipV="false" rot="0">
              <a:off x="0" y="0"/>
              <a:ext cx="6201664" cy="7466330"/>
            </a:xfrm>
            <a:custGeom>
              <a:avLst/>
              <a:gdLst/>
              <a:ahLst/>
              <a:cxnLst/>
              <a:rect r="r" b="b" t="t" l="l"/>
              <a:pathLst>
                <a:path h="7466330" w="6201664">
                  <a:moveTo>
                    <a:pt x="0" y="0"/>
                  </a:moveTo>
                  <a:lnTo>
                    <a:pt x="6201664" y="0"/>
                  </a:lnTo>
                  <a:lnTo>
                    <a:pt x="6201664" y="7466330"/>
                  </a:lnTo>
                  <a:lnTo>
                    <a:pt x="0" y="7466330"/>
                  </a:lnTo>
                </a:path>
              </a:pathLst>
            </a:custGeom>
            <a:solidFill>
              <a:srgbClr val="E72929"/>
            </a:solidFill>
          </p:spPr>
        </p:sp>
      </p:grpSp>
      <p:grpSp>
        <p:nvGrpSpPr>
          <p:cNvPr name="Group 4" id="4"/>
          <p:cNvGrpSpPr/>
          <p:nvPr/>
        </p:nvGrpSpPr>
        <p:grpSpPr>
          <a:xfrm rot="0">
            <a:off x="12250211" y="2986774"/>
            <a:ext cx="4651232" cy="6420082"/>
            <a:chOff x="0" y="0"/>
            <a:chExt cx="6201642" cy="8560110"/>
          </a:xfrm>
        </p:grpSpPr>
        <p:sp>
          <p:nvSpPr>
            <p:cNvPr name="Freeform 5" id="5"/>
            <p:cNvSpPr/>
            <p:nvPr/>
          </p:nvSpPr>
          <p:spPr>
            <a:xfrm flipH="false" flipV="false" rot="0">
              <a:off x="0" y="0"/>
              <a:ext cx="6201664" cy="8560087"/>
            </a:xfrm>
            <a:custGeom>
              <a:avLst/>
              <a:gdLst/>
              <a:ahLst/>
              <a:cxnLst/>
              <a:rect r="r" b="b" t="t" l="l"/>
              <a:pathLst>
                <a:path h="8560087" w="6201664">
                  <a:moveTo>
                    <a:pt x="0" y="0"/>
                  </a:moveTo>
                  <a:lnTo>
                    <a:pt x="6201664" y="0"/>
                  </a:lnTo>
                  <a:lnTo>
                    <a:pt x="6201664" y="8560087"/>
                  </a:lnTo>
                  <a:lnTo>
                    <a:pt x="0" y="8560087"/>
                  </a:lnTo>
                </a:path>
              </a:pathLst>
            </a:custGeom>
            <a:solidFill>
              <a:srgbClr val="E72929"/>
            </a:solidFill>
          </p:spPr>
        </p:sp>
      </p:grpSp>
      <p:grpSp>
        <p:nvGrpSpPr>
          <p:cNvPr name="Group 6" id="6"/>
          <p:cNvGrpSpPr/>
          <p:nvPr/>
        </p:nvGrpSpPr>
        <p:grpSpPr>
          <a:xfrm rot="0">
            <a:off x="6894130" y="2971320"/>
            <a:ext cx="4651232" cy="5599762"/>
            <a:chOff x="0" y="0"/>
            <a:chExt cx="6201642" cy="7466350"/>
          </a:xfrm>
        </p:grpSpPr>
        <p:sp>
          <p:nvSpPr>
            <p:cNvPr name="Freeform 7" id="7"/>
            <p:cNvSpPr/>
            <p:nvPr/>
          </p:nvSpPr>
          <p:spPr>
            <a:xfrm flipH="false" flipV="false" rot="0">
              <a:off x="0" y="0"/>
              <a:ext cx="6201664" cy="7466330"/>
            </a:xfrm>
            <a:custGeom>
              <a:avLst/>
              <a:gdLst/>
              <a:ahLst/>
              <a:cxnLst/>
              <a:rect r="r" b="b" t="t" l="l"/>
              <a:pathLst>
                <a:path h="7466330" w="6201664">
                  <a:moveTo>
                    <a:pt x="0" y="0"/>
                  </a:moveTo>
                  <a:lnTo>
                    <a:pt x="6201664" y="0"/>
                  </a:lnTo>
                  <a:lnTo>
                    <a:pt x="6201664" y="7466330"/>
                  </a:lnTo>
                  <a:lnTo>
                    <a:pt x="0" y="7466330"/>
                  </a:lnTo>
                </a:path>
              </a:pathLst>
            </a:custGeom>
            <a:solidFill>
              <a:srgbClr val="E72929"/>
            </a:solidFill>
          </p:spPr>
        </p:sp>
      </p:grpSp>
      <p:grpSp>
        <p:nvGrpSpPr>
          <p:cNvPr name="Group 8" id="8"/>
          <p:cNvGrpSpPr/>
          <p:nvPr/>
        </p:nvGrpSpPr>
        <p:grpSpPr>
          <a:xfrm rot="0">
            <a:off x="2575216" y="2177935"/>
            <a:ext cx="1586769" cy="1586769"/>
            <a:chOff x="0" y="0"/>
            <a:chExt cx="2115692" cy="2115692"/>
          </a:xfrm>
        </p:grpSpPr>
        <p:sp>
          <p:nvSpPr>
            <p:cNvPr name="Freeform 9" id="9"/>
            <p:cNvSpPr/>
            <p:nvPr/>
          </p:nvSpPr>
          <p:spPr>
            <a:xfrm flipH="false" flipV="false" rot="0">
              <a:off x="0" y="0"/>
              <a:ext cx="2115566" cy="2115566"/>
            </a:xfrm>
            <a:custGeom>
              <a:avLst/>
              <a:gdLst/>
              <a:ahLst/>
              <a:cxnLst/>
              <a:rect r="r" b="b" t="t" l="l"/>
              <a:pathLst>
                <a:path h="2115566" w="2115566">
                  <a:moveTo>
                    <a:pt x="0" y="1057783"/>
                  </a:moveTo>
                  <a:cubicBezTo>
                    <a:pt x="0" y="473583"/>
                    <a:pt x="473583" y="0"/>
                    <a:pt x="1057783" y="0"/>
                  </a:cubicBezTo>
                  <a:cubicBezTo>
                    <a:pt x="1641983" y="0"/>
                    <a:pt x="2115566" y="473583"/>
                    <a:pt x="2115566" y="1057783"/>
                  </a:cubicBezTo>
                  <a:cubicBezTo>
                    <a:pt x="2115566" y="1641983"/>
                    <a:pt x="1641983" y="2115566"/>
                    <a:pt x="1057783" y="2115566"/>
                  </a:cubicBezTo>
                  <a:cubicBezTo>
                    <a:pt x="473583" y="2115566"/>
                    <a:pt x="0" y="1642110"/>
                    <a:pt x="0" y="1057783"/>
                  </a:cubicBezTo>
                  <a:close/>
                </a:path>
              </a:pathLst>
            </a:custGeom>
            <a:solidFill>
              <a:srgbClr val="FFFFFF"/>
            </a:solidFill>
          </p:spPr>
        </p:sp>
      </p:grpSp>
      <p:grpSp>
        <p:nvGrpSpPr>
          <p:cNvPr name="Group 10" id="10"/>
          <p:cNvGrpSpPr/>
          <p:nvPr/>
        </p:nvGrpSpPr>
        <p:grpSpPr>
          <a:xfrm rot="0">
            <a:off x="14126019" y="2177935"/>
            <a:ext cx="1586769" cy="1586769"/>
            <a:chOff x="0" y="0"/>
            <a:chExt cx="2115692" cy="2115692"/>
          </a:xfrm>
        </p:grpSpPr>
        <p:sp>
          <p:nvSpPr>
            <p:cNvPr name="Freeform 11" id="11"/>
            <p:cNvSpPr/>
            <p:nvPr/>
          </p:nvSpPr>
          <p:spPr>
            <a:xfrm flipH="false" flipV="false" rot="0">
              <a:off x="0" y="0"/>
              <a:ext cx="2115566" cy="2115566"/>
            </a:xfrm>
            <a:custGeom>
              <a:avLst/>
              <a:gdLst/>
              <a:ahLst/>
              <a:cxnLst/>
              <a:rect r="r" b="b" t="t" l="l"/>
              <a:pathLst>
                <a:path h="2115566" w="2115566">
                  <a:moveTo>
                    <a:pt x="0" y="1057783"/>
                  </a:moveTo>
                  <a:cubicBezTo>
                    <a:pt x="0" y="473583"/>
                    <a:pt x="473583" y="0"/>
                    <a:pt x="1057783" y="0"/>
                  </a:cubicBezTo>
                  <a:cubicBezTo>
                    <a:pt x="1641983" y="0"/>
                    <a:pt x="2115566" y="473583"/>
                    <a:pt x="2115566" y="1057783"/>
                  </a:cubicBezTo>
                  <a:cubicBezTo>
                    <a:pt x="2115566" y="1641983"/>
                    <a:pt x="1641983" y="2115566"/>
                    <a:pt x="1057783" y="2115566"/>
                  </a:cubicBezTo>
                  <a:cubicBezTo>
                    <a:pt x="473583" y="2115566"/>
                    <a:pt x="0" y="1642110"/>
                    <a:pt x="0" y="1057783"/>
                  </a:cubicBezTo>
                  <a:close/>
                </a:path>
              </a:pathLst>
            </a:custGeom>
            <a:solidFill>
              <a:srgbClr val="FFFFFF"/>
            </a:solidFill>
          </p:spPr>
        </p:sp>
      </p:grpSp>
      <p:grpSp>
        <p:nvGrpSpPr>
          <p:cNvPr name="Group 12" id="12"/>
          <p:cNvGrpSpPr/>
          <p:nvPr/>
        </p:nvGrpSpPr>
        <p:grpSpPr>
          <a:xfrm rot="0">
            <a:off x="8545963" y="2177935"/>
            <a:ext cx="1586769" cy="1586769"/>
            <a:chOff x="0" y="0"/>
            <a:chExt cx="2115692" cy="2115692"/>
          </a:xfrm>
        </p:grpSpPr>
        <p:sp>
          <p:nvSpPr>
            <p:cNvPr name="Freeform 13" id="13"/>
            <p:cNvSpPr/>
            <p:nvPr/>
          </p:nvSpPr>
          <p:spPr>
            <a:xfrm flipH="false" flipV="false" rot="0">
              <a:off x="0" y="0"/>
              <a:ext cx="2115566" cy="2115566"/>
            </a:xfrm>
            <a:custGeom>
              <a:avLst/>
              <a:gdLst/>
              <a:ahLst/>
              <a:cxnLst/>
              <a:rect r="r" b="b" t="t" l="l"/>
              <a:pathLst>
                <a:path h="2115566" w="2115566">
                  <a:moveTo>
                    <a:pt x="0" y="1057783"/>
                  </a:moveTo>
                  <a:cubicBezTo>
                    <a:pt x="0" y="473583"/>
                    <a:pt x="473583" y="0"/>
                    <a:pt x="1057783" y="0"/>
                  </a:cubicBezTo>
                  <a:cubicBezTo>
                    <a:pt x="1641983" y="0"/>
                    <a:pt x="2115566" y="473583"/>
                    <a:pt x="2115566" y="1057783"/>
                  </a:cubicBezTo>
                  <a:cubicBezTo>
                    <a:pt x="2115566" y="1641983"/>
                    <a:pt x="1641983" y="2115566"/>
                    <a:pt x="1057783" y="2115566"/>
                  </a:cubicBezTo>
                  <a:cubicBezTo>
                    <a:pt x="473583" y="2115566"/>
                    <a:pt x="0" y="1642110"/>
                    <a:pt x="0" y="1057783"/>
                  </a:cubicBezTo>
                  <a:close/>
                </a:path>
              </a:pathLst>
            </a:custGeom>
            <a:solidFill>
              <a:srgbClr val="FFFFFF"/>
            </a:solidFill>
          </p:spPr>
        </p:sp>
      </p:grpSp>
      <p:grpSp>
        <p:nvGrpSpPr>
          <p:cNvPr name="Group 14" id="14"/>
          <p:cNvGrpSpPr/>
          <p:nvPr/>
        </p:nvGrpSpPr>
        <p:grpSpPr>
          <a:xfrm rot="0">
            <a:off x="0" y="519746"/>
            <a:ext cx="9144000" cy="1165718"/>
            <a:chOff x="0" y="0"/>
            <a:chExt cx="12192000" cy="1554290"/>
          </a:xfrm>
        </p:grpSpPr>
        <p:sp>
          <p:nvSpPr>
            <p:cNvPr name="Freeform 15" id="15"/>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16" id="16"/>
          <p:cNvGrpSpPr/>
          <p:nvPr/>
        </p:nvGrpSpPr>
        <p:grpSpPr>
          <a:xfrm rot="0">
            <a:off x="0" y="519746"/>
            <a:ext cx="936307" cy="1165718"/>
            <a:chOff x="0" y="0"/>
            <a:chExt cx="1248410" cy="1554290"/>
          </a:xfrm>
        </p:grpSpPr>
        <p:sp>
          <p:nvSpPr>
            <p:cNvPr name="Freeform 17" id="17"/>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
        <p:nvSpPr>
          <p:cNvPr name="Freeform 18" id="18"/>
          <p:cNvSpPr/>
          <p:nvPr/>
        </p:nvSpPr>
        <p:spPr>
          <a:xfrm flipH="false" flipV="false" rot="0">
            <a:off x="14497221" y="2458736"/>
            <a:ext cx="844366" cy="1025168"/>
          </a:xfrm>
          <a:custGeom>
            <a:avLst/>
            <a:gdLst/>
            <a:ahLst/>
            <a:cxnLst/>
            <a:rect r="r" b="b" t="t" l="l"/>
            <a:pathLst>
              <a:path h="1025168" w="844366">
                <a:moveTo>
                  <a:pt x="0" y="0"/>
                </a:moveTo>
                <a:lnTo>
                  <a:pt x="844365" y="0"/>
                </a:lnTo>
                <a:lnTo>
                  <a:pt x="844365" y="1025168"/>
                </a:lnTo>
                <a:lnTo>
                  <a:pt x="0" y="1025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8823952" y="2458736"/>
            <a:ext cx="1030791" cy="1025168"/>
          </a:xfrm>
          <a:custGeom>
            <a:avLst/>
            <a:gdLst/>
            <a:ahLst/>
            <a:cxnLst/>
            <a:rect r="r" b="b" t="t" l="l"/>
            <a:pathLst>
              <a:path h="1025168" w="1030791">
                <a:moveTo>
                  <a:pt x="0" y="0"/>
                </a:moveTo>
                <a:lnTo>
                  <a:pt x="1030791" y="0"/>
                </a:lnTo>
                <a:lnTo>
                  <a:pt x="1030791" y="1025168"/>
                </a:lnTo>
                <a:lnTo>
                  <a:pt x="0" y="102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2856017" y="2458736"/>
            <a:ext cx="1025168" cy="1025168"/>
          </a:xfrm>
          <a:custGeom>
            <a:avLst/>
            <a:gdLst/>
            <a:ahLst/>
            <a:cxnLst/>
            <a:rect r="r" b="b" t="t" l="l"/>
            <a:pathLst>
              <a:path h="1025168" w="1025168">
                <a:moveTo>
                  <a:pt x="0" y="0"/>
                </a:moveTo>
                <a:lnTo>
                  <a:pt x="1025168" y="0"/>
                </a:lnTo>
                <a:lnTo>
                  <a:pt x="1025168" y="1025168"/>
                </a:lnTo>
                <a:lnTo>
                  <a:pt x="0" y="10251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585164" y="6266247"/>
            <a:ext cx="4109271" cy="3824982"/>
          </a:xfrm>
          <a:custGeom>
            <a:avLst/>
            <a:gdLst/>
            <a:ahLst/>
            <a:cxnLst/>
            <a:rect r="r" b="b" t="t" l="l"/>
            <a:pathLst>
              <a:path h="3824982" w="4109271">
                <a:moveTo>
                  <a:pt x="0" y="0"/>
                </a:moveTo>
                <a:lnTo>
                  <a:pt x="4109271" y="0"/>
                </a:lnTo>
                <a:lnTo>
                  <a:pt x="4109271" y="3824982"/>
                </a:lnTo>
                <a:lnTo>
                  <a:pt x="0" y="3824982"/>
                </a:lnTo>
                <a:lnTo>
                  <a:pt x="0" y="0"/>
                </a:lnTo>
                <a:close/>
              </a:path>
            </a:pathLst>
          </a:custGeom>
          <a:blipFill>
            <a:blip r:embed="rId8"/>
            <a:stretch>
              <a:fillRect l="0" t="0" r="0" b="0"/>
            </a:stretch>
          </a:blipFill>
        </p:spPr>
      </p:sp>
      <p:sp>
        <p:nvSpPr>
          <p:cNvPr name="Freeform 22" id="22"/>
          <p:cNvSpPr/>
          <p:nvPr/>
        </p:nvSpPr>
        <p:spPr>
          <a:xfrm flipH="false" flipV="false" rot="0">
            <a:off x="7238087" y="7137320"/>
            <a:ext cx="3963316" cy="2106791"/>
          </a:xfrm>
          <a:custGeom>
            <a:avLst/>
            <a:gdLst/>
            <a:ahLst/>
            <a:cxnLst/>
            <a:rect r="r" b="b" t="t" l="l"/>
            <a:pathLst>
              <a:path h="2106791" w="3963316">
                <a:moveTo>
                  <a:pt x="0" y="0"/>
                </a:moveTo>
                <a:lnTo>
                  <a:pt x="3963317" y="0"/>
                </a:lnTo>
                <a:lnTo>
                  <a:pt x="3963317" y="2106790"/>
                </a:lnTo>
                <a:lnTo>
                  <a:pt x="0" y="2106790"/>
                </a:lnTo>
                <a:lnTo>
                  <a:pt x="0" y="0"/>
                </a:lnTo>
                <a:close/>
              </a:path>
            </a:pathLst>
          </a:custGeom>
          <a:blipFill>
            <a:blip r:embed="rId9"/>
            <a:stretch>
              <a:fillRect l="0" t="0" r="-31349" b="0"/>
            </a:stretch>
          </a:blipFill>
        </p:spPr>
      </p:sp>
      <p:sp>
        <p:nvSpPr>
          <p:cNvPr name="TextBox 23" id="23"/>
          <p:cNvSpPr txBox="true"/>
          <p:nvPr/>
        </p:nvSpPr>
        <p:spPr>
          <a:xfrm rot="0">
            <a:off x="1433895" y="3750230"/>
            <a:ext cx="4260540" cy="523875"/>
          </a:xfrm>
          <a:prstGeom prst="rect">
            <a:avLst/>
          </a:prstGeom>
        </p:spPr>
        <p:txBody>
          <a:bodyPr anchor="t" rtlCol="false" tIns="0" lIns="0" bIns="0" rIns="0">
            <a:spAutoFit/>
          </a:bodyPr>
          <a:lstStyle/>
          <a:p>
            <a:pPr algn="ctr">
              <a:lnSpc>
                <a:spcPts val="3600"/>
              </a:lnSpc>
            </a:pPr>
            <a:r>
              <a:rPr lang="en-US" sz="3000" b="true">
                <a:solidFill>
                  <a:srgbClr val="FFFFFF"/>
                </a:solidFill>
                <a:latin typeface="Futura Ultra-Bold"/>
                <a:ea typeface="Futura Ultra-Bold"/>
                <a:cs typeface="Futura Ultra-Bold"/>
                <a:sym typeface="Futura Ultra-Bold"/>
              </a:rPr>
              <a:t>Descriptive Summary</a:t>
            </a:r>
          </a:p>
        </p:txBody>
      </p:sp>
      <p:sp>
        <p:nvSpPr>
          <p:cNvPr name="TextBox 24" id="24"/>
          <p:cNvSpPr txBox="true"/>
          <p:nvPr/>
        </p:nvSpPr>
        <p:spPr>
          <a:xfrm rot="0">
            <a:off x="1585164" y="4382016"/>
            <a:ext cx="4260540" cy="1234440"/>
          </a:xfrm>
          <a:prstGeom prst="rect">
            <a:avLst/>
          </a:prstGeom>
        </p:spPr>
        <p:txBody>
          <a:bodyPr anchor="t" rtlCol="false" tIns="0" lIns="0" bIns="0" rIns="0">
            <a:spAutoFit/>
          </a:bodyPr>
          <a:lstStyle/>
          <a:p>
            <a:pPr algn="ctr">
              <a:lnSpc>
                <a:spcPts val="3240"/>
              </a:lnSpc>
            </a:pPr>
            <a:r>
              <a:rPr lang="en-US" sz="1800">
                <a:solidFill>
                  <a:srgbClr val="FFFFFF"/>
                </a:solidFill>
                <a:latin typeface="Futura"/>
                <a:ea typeface="Futura"/>
                <a:cs typeface="Futura"/>
                <a:sym typeface="Futura"/>
              </a:rPr>
              <a:t>search engagement is healthy, but conversion optimization and search-result quality still need improvement.</a:t>
            </a:r>
          </a:p>
        </p:txBody>
      </p:sp>
      <p:sp>
        <p:nvSpPr>
          <p:cNvPr name="TextBox 25" id="25"/>
          <p:cNvSpPr txBox="true"/>
          <p:nvPr/>
        </p:nvSpPr>
        <p:spPr>
          <a:xfrm rot="0">
            <a:off x="12593111" y="3867437"/>
            <a:ext cx="4178709" cy="765711"/>
          </a:xfrm>
          <a:prstGeom prst="rect">
            <a:avLst/>
          </a:prstGeom>
        </p:spPr>
        <p:txBody>
          <a:bodyPr anchor="t" rtlCol="false" tIns="0" lIns="0" bIns="0" rIns="0">
            <a:spAutoFit/>
          </a:bodyPr>
          <a:lstStyle/>
          <a:p>
            <a:pPr algn="ctr">
              <a:lnSpc>
                <a:spcPts val="2827"/>
              </a:lnSpc>
            </a:pPr>
            <a:r>
              <a:rPr lang="en-US" sz="2355" b="true">
                <a:solidFill>
                  <a:srgbClr val="FFFFFF"/>
                </a:solidFill>
                <a:latin typeface="Futura Ultra-Bold"/>
                <a:ea typeface="Futura Ultra-Bold"/>
                <a:cs typeface="Futura Ultra-Bold"/>
                <a:sym typeface="Futura Ultra-Bold"/>
              </a:rPr>
              <a:t>Keyword performance report</a:t>
            </a:r>
          </a:p>
        </p:txBody>
      </p:sp>
      <p:sp>
        <p:nvSpPr>
          <p:cNvPr name="TextBox 26" id="26"/>
          <p:cNvSpPr txBox="true"/>
          <p:nvPr/>
        </p:nvSpPr>
        <p:spPr>
          <a:xfrm rot="0">
            <a:off x="12511280" y="4724637"/>
            <a:ext cx="4260540" cy="3691890"/>
          </a:xfrm>
          <a:prstGeom prst="rect">
            <a:avLst/>
          </a:prstGeom>
        </p:spPr>
        <p:txBody>
          <a:bodyPr anchor="t" rtlCol="false" tIns="0" lIns="0" bIns="0" rIns="0">
            <a:spAutoFit/>
          </a:bodyPr>
          <a:lstStyle/>
          <a:p>
            <a:pPr algn="ctr">
              <a:lnSpc>
                <a:spcPts val="3240"/>
              </a:lnSpc>
            </a:pPr>
            <a:r>
              <a:rPr lang="en-US" sz="1800">
                <a:solidFill>
                  <a:srgbClr val="FFFFFF"/>
                </a:solidFill>
                <a:latin typeface="Futura"/>
                <a:ea typeface="Futura"/>
                <a:cs typeface="Futura"/>
                <a:sym typeface="Futura"/>
              </a:rPr>
              <a:t>This report is in tabular format which has column names as -</a:t>
            </a:r>
          </a:p>
          <a:p>
            <a:pPr algn="ctr">
              <a:lnSpc>
                <a:spcPts val="3240"/>
              </a:lnSpc>
            </a:pPr>
            <a:r>
              <a:rPr lang="en-US" sz="1800">
                <a:solidFill>
                  <a:srgbClr val="FFFFFF"/>
                </a:solidFill>
                <a:latin typeface="Futura"/>
                <a:ea typeface="Futura"/>
                <a:cs typeface="Futura"/>
                <a:sym typeface="Futura"/>
              </a:rPr>
              <a:t>search_query, search_count, results_count, clicked, CTR, purchased,Conversion, no_results</a:t>
            </a:r>
          </a:p>
          <a:p>
            <a:pPr algn="ctr">
              <a:lnSpc>
                <a:spcPts val="3240"/>
              </a:lnSpc>
            </a:pPr>
            <a:r>
              <a:rPr lang="en-US" sz="1800">
                <a:solidFill>
                  <a:srgbClr val="FFFFFF"/>
                </a:solidFill>
                <a:latin typeface="Futura"/>
                <a:ea typeface="Futura"/>
                <a:cs typeface="Futura"/>
                <a:sym typeface="Futura"/>
              </a:rPr>
              <a:t>which will be further used for data analysis.</a:t>
            </a:r>
          </a:p>
          <a:p>
            <a:pPr algn="ctr">
              <a:lnSpc>
                <a:spcPts val="3240"/>
              </a:lnSpc>
            </a:pPr>
            <a:r>
              <a:rPr lang="en-US" sz="1800" u="sng">
                <a:solidFill>
                  <a:srgbClr val="FFFFFF"/>
                </a:solidFill>
                <a:latin typeface="Futura"/>
                <a:ea typeface="Futura"/>
                <a:cs typeface="Futura"/>
                <a:sym typeface="Futura"/>
                <a:hlinkClick r:id="rId10" tooltip="https://drive.google.com/file/d/171TsoXwzvrEVSIokZXFTNEvZtnbNSTZ6/view?usp=drive_link"/>
              </a:rPr>
              <a:t>View the table</a:t>
            </a:r>
          </a:p>
          <a:p>
            <a:pPr algn="ctr">
              <a:lnSpc>
                <a:spcPts val="3240"/>
              </a:lnSpc>
            </a:pPr>
          </a:p>
        </p:txBody>
      </p:sp>
      <p:sp>
        <p:nvSpPr>
          <p:cNvPr name="TextBox 27" id="27"/>
          <p:cNvSpPr txBox="true"/>
          <p:nvPr/>
        </p:nvSpPr>
        <p:spPr>
          <a:xfrm rot="0">
            <a:off x="6894130" y="3750230"/>
            <a:ext cx="4260540" cy="523875"/>
          </a:xfrm>
          <a:prstGeom prst="rect">
            <a:avLst/>
          </a:prstGeom>
        </p:spPr>
        <p:txBody>
          <a:bodyPr anchor="t" rtlCol="false" tIns="0" lIns="0" bIns="0" rIns="0">
            <a:spAutoFit/>
          </a:bodyPr>
          <a:lstStyle/>
          <a:p>
            <a:pPr algn="ctr">
              <a:lnSpc>
                <a:spcPts val="3600"/>
              </a:lnSpc>
            </a:pPr>
            <a:r>
              <a:rPr lang="en-US" sz="3000" b="true">
                <a:solidFill>
                  <a:srgbClr val="FFFFFF"/>
                </a:solidFill>
                <a:latin typeface="Futura Ultra-Bold"/>
                <a:ea typeface="Futura Ultra-Bold"/>
                <a:cs typeface="Futura Ultra-Bold"/>
                <a:sym typeface="Futura Ultra-Bold"/>
              </a:rPr>
              <a:t>Funnel Report</a:t>
            </a:r>
          </a:p>
        </p:txBody>
      </p:sp>
      <p:sp>
        <p:nvSpPr>
          <p:cNvPr name="TextBox 28" id="28"/>
          <p:cNvSpPr txBox="true"/>
          <p:nvPr/>
        </p:nvSpPr>
        <p:spPr>
          <a:xfrm rot="0">
            <a:off x="7089476" y="4178855"/>
            <a:ext cx="4260540" cy="2463165"/>
          </a:xfrm>
          <a:prstGeom prst="rect">
            <a:avLst/>
          </a:prstGeom>
        </p:spPr>
        <p:txBody>
          <a:bodyPr anchor="t" rtlCol="false" tIns="0" lIns="0" bIns="0" rIns="0">
            <a:spAutoFit/>
          </a:bodyPr>
          <a:lstStyle/>
          <a:p>
            <a:pPr algn="ctr">
              <a:lnSpc>
                <a:spcPts val="3240"/>
              </a:lnSpc>
            </a:pPr>
            <a:r>
              <a:rPr lang="en-US" sz="1800">
                <a:solidFill>
                  <a:srgbClr val="FFFFFF"/>
                </a:solidFill>
                <a:latin typeface="Futura"/>
                <a:ea typeface="Futura"/>
                <a:cs typeface="Futura"/>
                <a:sym typeface="Futura"/>
              </a:rPr>
              <a:t>The funnel highlights that the highest loss occurs between clicking and purchasing, suggesting that improvements in course page experience, recommendations, or pricing strategies could directly increase conversions.</a:t>
            </a:r>
          </a:p>
        </p:txBody>
      </p:sp>
      <p:sp>
        <p:nvSpPr>
          <p:cNvPr name="TextBox 29" id="29"/>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Analyses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9746"/>
            <a:ext cx="9144000" cy="1165718"/>
            <a:chOff x="0" y="0"/>
            <a:chExt cx="12192000" cy="1554290"/>
          </a:xfrm>
        </p:grpSpPr>
        <p:sp>
          <p:nvSpPr>
            <p:cNvPr name="Freeform 3" id="3"/>
            <p:cNvSpPr/>
            <p:nvPr/>
          </p:nvSpPr>
          <p:spPr>
            <a:xfrm flipH="false" flipV="false" rot="0">
              <a:off x="0" y="0"/>
              <a:ext cx="12192000" cy="1554226"/>
            </a:xfrm>
            <a:custGeom>
              <a:avLst/>
              <a:gdLst/>
              <a:ahLst/>
              <a:cxnLst/>
              <a:rect r="r" b="b" t="t" l="l"/>
              <a:pathLst>
                <a:path h="1554226" w="12192000">
                  <a:moveTo>
                    <a:pt x="0" y="0"/>
                  </a:moveTo>
                  <a:lnTo>
                    <a:pt x="2458720" y="0"/>
                  </a:lnTo>
                  <a:lnTo>
                    <a:pt x="2600960" y="0"/>
                  </a:lnTo>
                  <a:lnTo>
                    <a:pt x="4871720" y="0"/>
                  </a:lnTo>
                  <a:lnTo>
                    <a:pt x="5059680" y="0"/>
                  </a:lnTo>
                  <a:lnTo>
                    <a:pt x="5603367" y="0"/>
                  </a:lnTo>
                  <a:lnTo>
                    <a:pt x="5623560" y="0"/>
                  </a:lnTo>
                  <a:lnTo>
                    <a:pt x="6355207" y="0"/>
                  </a:lnTo>
                  <a:lnTo>
                    <a:pt x="7330440" y="0"/>
                  </a:lnTo>
                  <a:lnTo>
                    <a:pt x="7472680" y="0"/>
                  </a:lnTo>
                  <a:lnTo>
                    <a:pt x="8062087" y="0"/>
                  </a:lnTo>
                  <a:lnTo>
                    <a:pt x="8082280" y="0"/>
                  </a:lnTo>
                  <a:lnTo>
                    <a:pt x="8204327" y="0"/>
                  </a:lnTo>
                  <a:lnTo>
                    <a:pt x="8224520" y="0"/>
                  </a:lnTo>
                  <a:lnTo>
                    <a:pt x="8813927" y="0"/>
                  </a:lnTo>
                  <a:lnTo>
                    <a:pt x="8956167" y="0"/>
                  </a:lnTo>
                  <a:lnTo>
                    <a:pt x="9931400" y="0"/>
                  </a:lnTo>
                  <a:lnTo>
                    <a:pt x="10663047" y="0"/>
                  </a:lnTo>
                  <a:lnTo>
                    <a:pt x="10683240" y="0"/>
                  </a:lnTo>
                  <a:lnTo>
                    <a:pt x="11414887" y="0"/>
                  </a:lnTo>
                  <a:lnTo>
                    <a:pt x="12192000" y="777113"/>
                  </a:lnTo>
                  <a:lnTo>
                    <a:pt x="11414887" y="1554226"/>
                  </a:lnTo>
                  <a:lnTo>
                    <a:pt x="10683240" y="1554226"/>
                  </a:lnTo>
                  <a:lnTo>
                    <a:pt x="10663047" y="1554226"/>
                  </a:lnTo>
                  <a:lnTo>
                    <a:pt x="9931400" y="1554226"/>
                  </a:lnTo>
                  <a:lnTo>
                    <a:pt x="8956167" y="1554226"/>
                  </a:lnTo>
                  <a:lnTo>
                    <a:pt x="8813927" y="1554226"/>
                  </a:lnTo>
                  <a:lnTo>
                    <a:pt x="8224520" y="1554226"/>
                  </a:lnTo>
                  <a:lnTo>
                    <a:pt x="8204326" y="1554226"/>
                  </a:lnTo>
                  <a:lnTo>
                    <a:pt x="8082280" y="1554226"/>
                  </a:lnTo>
                  <a:lnTo>
                    <a:pt x="8062087" y="1554226"/>
                  </a:lnTo>
                  <a:lnTo>
                    <a:pt x="7472680" y="1554226"/>
                  </a:lnTo>
                  <a:lnTo>
                    <a:pt x="7330440" y="1554226"/>
                  </a:lnTo>
                  <a:lnTo>
                    <a:pt x="6355207" y="1554226"/>
                  </a:lnTo>
                  <a:lnTo>
                    <a:pt x="5623560" y="1554226"/>
                  </a:lnTo>
                  <a:lnTo>
                    <a:pt x="5603367" y="1554226"/>
                  </a:lnTo>
                  <a:lnTo>
                    <a:pt x="5059680" y="1554226"/>
                  </a:lnTo>
                  <a:lnTo>
                    <a:pt x="4871720" y="1554226"/>
                  </a:lnTo>
                  <a:lnTo>
                    <a:pt x="2600960" y="1554226"/>
                  </a:lnTo>
                  <a:lnTo>
                    <a:pt x="2458720" y="1554226"/>
                  </a:lnTo>
                  <a:lnTo>
                    <a:pt x="0" y="1554226"/>
                  </a:lnTo>
                  <a:close/>
                </a:path>
              </a:pathLst>
            </a:custGeom>
            <a:solidFill>
              <a:srgbClr val="DDDDDD"/>
            </a:solidFill>
          </p:spPr>
        </p:sp>
      </p:grpSp>
      <p:grpSp>
        <p:nvGrpSpPr>
          <p:cNvPr name="Group 4" id="4"/>
          <p:cNvGrpSpPr/>
          <p:nvPr/>
        </p:nvGrpSpPr>
        <p:grpSpPr>
          <a:xfrm rot="0">
            <a:off x="0" y="519746"/>
            <a:ext cx="936307" cy="1165718"/>
            <a:chOff x="0" y="0"/>
            <a:chExt cx="1248410" cy="1554290"/>
          </a:xfrm>
        </p:grpSpPr>
        <p:sp>
          <p:nvSpPr>
            <p:cNvPr name="Freeform 5" id="5"/>
            <p:cNvSpPr/>
            <p:nvPr/>
          </p:nvSpPr>
          <p:spPr>
            <a:xfrm flipH="false" flipV="false" rot="0">
              <a:off x="0" y="0"/>
              <a:ext cx="1248410" cy="1554353"/>
            </a:xfrm>
            <a:custGeom>
              <a:avLst/>
              <a:gdLst/>
              <a:ahLst/>
              <a:cxnLst/>
              <a:rect r="r" b="b" t="t" l="l"/>
              <a:pathLst>
                <a:path h="1554353" w="1248410">
                  <a:moveTo>
                    <a:pt x="0" y="0"/>
                  </a:moveTo>
                  <a:lnTo>
                    <a:pt x="471297" y="0"/>
                  </a:lnTo>
                  <a:lnTo>
                    <a:pt x="1248410" y="777113"/>
                  </a:lnTo>
                  <a:lnTo>
                    <a:pt x="471297" y="1554353"/>
                  </a:lnTo>
                  <a:lnTo>
                    <a:pt x="0" y="1554353"/>
                  </a:lnTo>
                  <a:lnTo>
                    <a:pt x="0" y="0"/>
                  </a:lnTo>
                  <a:close/>
                </a:path>
              </a:pathLst>
            </a:custGeom>
            <a:solidFill>
              <a:srgbClr val="E72929"/>
            </a:solidFill>
          </p:spPr>
        </p:sp>
      </p:grpSp>
      <p:sp>
        <p:nvSpPr>
          <p:cNvPr name="Freeform 6" id="6"/>
          <p:cNvSpPr/>
          <p:nvPr/>
        </p:nvSpPr>
        <p:spPr>
          <a:xfrm flipH="false" flipV="false" rot="0">
            <a:off x="1666603" y="2138986"/>
            <a:ext cx="13765948" cy="6831351"/>
          </a:xfrm>
          <a:custGeom>
            <a:avLst/>
            <a:gdLst/>
            <a:ahLst/>
            <a:cxnLst/>
            <a:rect r="r" b="b" t="t" l="l"/>
            <a:pathLst>
              <a:path h="6831351" w="13765948">
                <a:moveTo>
                  <a:pt x="0" y="0"/>
                </a:moveTo>
                <a:lnTo>
                  <a:pt x="13765948" y="0"/>
                </a:lnTo>
                <a:lnTo>
                  <a:pt x="13765948" y="6831352"/>
                </a:lnTo>
                <a:lnTo>
                  <a:pt x="0" y="6831352"/>
                </a:lnTo>
                <a:lnTo>
                  <a:pt x="0" y="0"/>
                </a:lnTo>
                <a:close/>
              </a:path>
            </a:pathLst>
          </a:custGeom>
          <a:blipFill>
            <a:blip r:embed="rId2"/>
            <a:stretch>
              <a:fillRect l="0" t="0" r="0" b="0"/>
            </a:stretch>
          </a:blipFill>
        </p:spPr>
      </p:sp>
      <p:sp>
        <p:nvSpPr>
          <p:cNvPr name="TextBox 7" id="7"/>
          <p:cNvSpPr txBox="true"/>
          <p:nvPr/>
        </p:nvSpPr>
        <p:spPr>
          <a:xfrm rot="0">
            <a:off x="1028700" y="754942"/>
            <a:ext cx="6375082" cy="619125"/>
          </a:xfrm>
          <a:prstGeom prst="rect">
            <a:avLst/>
          </a:prstGeom>
        </p:spPr>
        <p:txBody>
          <a:bodyPr anchor="t" rtlCol="false" tIns="0" lIns="0" bIns="0" rIns="0">
            <a:spAutoFit/>
          </a:bodyPr>
          <a:lstStyle/>
          <a:p>
            <a:pPr algn="l">
              <a:lnSpc>
                <a:spcPts val="4320"/>
              </a:lnSpc>
            </a:pPr>
            <a:r>
              <a:rPr lang="en-US" sz="3600" b="true">
                <a:solidFill>
                  <a:srgbClr val="000000"/>
                </a:solidFill>
                <a:latin typeface="Futura Ultra-Bold"/>
                <a:ea typeface="Futura Ultra-Bold"/>
                <a:cs typeface="Futura Ultra-Bold"/>
                <a:sym typeface="Futura Ultra-Bold"/>
              </a:rPr>
              <a:t>Performance Highlights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DAG6pnFbErM</dc:identifier>
  <dcterms:modified xsi:type="dcterms:W3CDTF">2011-08-01T06:04:30Z</dcterms:modified>
  <cp:revision>1</cp:revision>
  <dc:title>data_analysis_report_by_Niyati</dc:title>
</cp:coreProperties>
</file>